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66"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CEA463-8261-4DF9-8875-7F9DF28F0AF6}" v="8" dt="2020-10-14T19:30:49.0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4T19:14:15.483"/>
    </inkml:context>
    <inkml:brush xml:id="br0">
      <inkml:brushProperty name="width" value="0.1" units="cm"/>
      <inkml:brushProperty name="height" value="0.1" units="cm"/>
      <inkml:brushProperty name="color" value="#FFFFFF"/>
    </inkml:brush>
  </inkml:definitions>
  <inkml:trace contextRef="#ctx0" brushRef="#br0">1 0 128,'0'6'0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3/11/2021</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526648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3/11/2021</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579422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3/11/2021</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538115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3/11/2021</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75678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3/11/2021</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68351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3/11/2021</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94502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3/11/2021</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433382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3/11/2021</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779481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3/11/2021</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761296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3/11/2021</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264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3/11/2021</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8709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3/11/2021</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240926980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19" r:id="rId6"/>
    <p:sldLayoutId id="2147483715" r:id="rId7"/>
    <p:sldLayoutId id="2147483716" r:id="rId8"/>
    <p:sldLayoutId id="2147483717" r:id="rId9"/>
    <p:sldLayoutId id="2147483718" r:id="rId10"/>
    <p:sldLayoutId id="2147483720"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Pom-pom" TargetMode="Externa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hyperlink" Target="https://creativecommons.org/licenses/by-sa/3.0/" TargetMode="External"/><Relationship Id="rId5" Type="http://schemas.openxmlformats.org/officeDocument/2006/relationships/image" Target="../media/image3.emf"/><Relationship Id="rId4" Type="http://schemas.openxmlformats.org/officeDocument/2006/relationships/customXml" Target="../ink/ink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824F2A-D1FB-4317-BEEB-8990220955F6}"/>
              </a:ext>
            </a:extLst>
          </p:cNvPr>
          <p:cNvSpPr>
            <a:spLocks noGrp="1"/>
          </p:cNvSpPr>
          <p:nvPr>
            <p:ph type="ctrTitle"/>
          </p:nvPr>
        </p:nvSpPr>
        <p:spPr>
          <a:xfrm>
            <a:off x="442452" y="640080"/>
            <a:ext cx="4748980" cy="3566160"/>
          </a:xfrm>
        </p:spPr>
        <p:txBody>
          <a:bodyPr anchor="b">
            <a:normAutofit fontScale="90000"/>
          </a:bodyPr>
          <a:lstStyle/>
          <a:p>
            <a:r>
              <a:rPr lang="en-US" sz="8000" dirty="0"/>
              <a:t>Balancing Equations Lab  </a:t>
            </a:r>
          </a:p>
        </p:txBody>
      </p:sp>
      <p:sp>
        <p:nvSpPr>
          <p:cNvPr id="3" name="Subtitle 2">
            <a:extLst>
              <a:ext uri="{FF2B5EF4-FFF2-40B4-BE49-F238E27FC236}">
                <a16:creationId xmlns:a16="http://schemas.microsoft.com/office/drawing/2014/main" id="{6AB656ED-646A-4EAC-AC32-9F27355E24E9}"/>
              </a:ext>
            </a:extLst>
          </p:cNvPr>
          <p:cNvSpPr>
            <a:spLocks noGrp="1"/>
          </p:cNvSpPr>
          <p:nvPr>
            <p:ph type="subTitle" idx="1"/>
          </p:nvPr>
        </p:nvSpPr>
        <p:spPr>
          <a:xfrm>
            <a:off x="890339" y="4636008"/>
            <a:ext cx="3734014" cy="1572768"/>
          </a:xfrm>
        </p:spPr>
        <p:txBody>
          <a:bodyPr>
            <a:normAutofit/>
          </a:bodyPr>
          <a:lstStyle/>
          <a:p>
            <a:r>
              <a:rPr lang="en-US" sz="1800" dirty="0">
                <a:effectLst/>
                <a:latin typeface="Cambria" panose="02040503050406030204" pitchFamily="18" charset="0"/>
                <a:ea typeface="Calibri" panose="020F0502020204030204" pitchFamily="34" charset="0"/>
                <a:cs typeface="Arial" panose="020B0604020202020204" pitchFamily="34" charset="0"/>
              </a:rPr>
              <a:t>By Mrs. </a:t>
            </a:r>
            <a:r>
              <a:rPr lang="en-US" sz="1800">
                <a:effectLst/>
                <a:latin typeface="Cambria" panose="02040503050406030204" pitchFamily="18" charset="0"/>
                <a:ea typeface="Calibri" panose="020F0502020204030204" pitchFamily="34" charset="0"/>
                <a:cs typeface="Arial" panose="020B0604020202020204" pitchFamily="34" charset="0"/>
              </a:rPr>
              <a:t>Sara Al Hamarneh</a:t>
            </a:r>
            <a:endParaRPr lang="en-US" sz="180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14" name="Rectangle 6">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27432"/>
          </a:xfrm>
          <a:custGeom>
            <a:avLst/>
            <a:gdLst>
              <a:gd name="connsiteX0" fmla="*/ 0 w 3474720"/>
              <a:gd name="connsiteY0" fmla="*/ 0 h 27432"/>
              <a:gd name="connsiteX1" fmla="*/ 660197 w 3474720"/>
              <a:gd name="connsiteY1" fmla="*/ 0 h 27432"/>
              <a:gd name="connsiteX2" fmla="*/ 1355141 w 3474720"/>
              <a:gd name="connsiteY2" fmla="*/ 0 h 27432"/>
              <a:gd name="connsiteX3" fmla="*/ 2084832 w 3474720"/>
              <a:gd name="connsiteY3" fmla="*/ 0 h 27432"/>
              <a:gd name="connsiteX4" fmla="*/ 2814523 w 3474720"/>
              <a:gd name="connsiteY4" fmla="*/ 0 h 27432"/>
              <a:gd name="connsiteX5" fmla="*/ 3474720 w 3474720"/>
              <a:gd name="connsiteY5" fmla="*/ 0 h 27432"/>
              <a:gd name="connsiteX6" fmla="*/ 3474720 w 3474720"/>
              <a:gd name="connsiteY6" fmla="*/ 27432 h 27432"/>
              <a:gd name="connsiteX7" fmla="*/ 2710282 w 3474720"/>
              <a:gd name="connsiteY7" fmla="*/ 27432 h 27432"/>
              <a:gd name="connsiteX8" fmla="*/ 1945843 w 3474720"/>
              <a:gd name="connsiteY8" fmla="*/ 27432 h 27432"/>
              <a:gd name="connsiteX9" fmla="*/ 1250899 w 3474720"/>
              <a:gd name="connsiteY9" fmla="*/ 27432 h 27432"/>
              <a:gd name="connsiteX10" fmla="*/ 0 w 3474720"/>
              <a:gd name="connsiteY10" fmla="*/ 27432 h 27432"/>
              <a:gd name="connsiteX11" fmla="*/ 0 w 3474720"/>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74720" h="27432" fill="none" extrusionOk="0">
                <a:moveTo>
                  <a:pt x="0" y="0"/>
                </a:moveTo>
                <a:cubicBezTo>
                  <a:pt x="307185" y="-8713"/>
                  <a:pt x="392307" y="-13121"/>
                  <a:pt x="660197" y="0"/>
                </a:cubicBezTo>
                <a:cubicBezTo>
                  <a:pt x="928087" y="13121"/>
                  <a:pt x="1167029" y="-2668"/>
                  <a:pt x="1355141" y="0"/>
                </a:cubicBezTo>
                <a:cubicBezTo>
                  <a:pt x="1543253" y="2668"/>
                  <a:pt x="1739408" y="-6709"/>
                  <a:pt x="2084832" y="0"/>
                </a:cubicBezTo>
                <a:cubicBezTo>
                  <a:pt x="2430256" y="6709"/>
                  <a:pt x="2538889" y="29706"/>
                  <a:pt x="2814523" y="0"/>
                </a:cubicBezTo>
                <a:cubicBezTo>
                  <a:pt x="3090157" y="-29706"/>
                  <a:pt x="3152920" y="-15446"/>
                  <a:pt x="3474720" y="0"/>
                </a:cubicBezTo>
                <a:cubicBezTo>
                  <a:pt x="3473554" y="7395"/>
                  <a:pt x="3474765" y="21864"/>
                  <a:pt x="3474720" y="27432"/>
                </a:cubicBezTo>
                <a:cubicBezTo>
                  <a:pt x="3275380" y="12730"/>
                  <a:pt x="2958934" y="10130"/>
                  <a:pt x="2710282" y="27432"/>
                </a:cubicBezTo>
                <a:cubicBezTo>
                  <a:pt x="2461630" y="44734"/>
                  <a:pt x="2131168" y="43757"/>
                  <a:pt x="1945843" y="27432"/>
                </a:cubicBezTo>
                <a:cubicBezTo>
                  <a:pt x="1760518" y="11107"/>
                  <a:pt x="1444829" y="-3738"/>
                  <a:pt x="1250899" y="27432"/>
                </a:cubicBezTo>
                <a:cubicBezTo>
                  <a:pt x="1056969" y="58602"/>
                  <a:pt x="444992" y="52761"/>
                  <a:pt x="0" y="27432"/>
                </a:cubicBezTo>
                <a:cubicBezTo>
                  <a:pt x="-503" y="20663"/>
                  <a:pt x="1168" y="5855"/>
                  <a:pt x="0" y="0"/>
                </a:cubicBezTo>
                <a:close/>
              </a:path>
              <a:path w="3474720" h="27432" stroke="0" extrusionOk="0">
                <a:moveTo>
                  <a:pt x="0" y="0"/>
                </a:moveTo>
                <a:cubicBezTo>
                  <a:pt x="300114" y="-5103"/>
                  <a:pt x="525093" y="-25284"/>
                  <a:pt x="660197" y="0"/>
                </a:cubicBezTo>
                <a:cubicBezTo>
                  <a:pt x="795301" y="25284"/>
                  <a:pt x="1023172" y="17955"/>
                  <a:pt x="1250899" y="0"/>
                </a:cubicBezTo>
                <a:cubicBezTo>
                  <a:pt x="1478626" y="-17955"/>
                  <a:pt x="1782079" y="-27844"/>
                  <a:pt x="2015338" y="0"/>
                </a:cubicBezTo>
                <a:cubicBezTo>
                  <a:pt x="2248597" y="27844"/>
                  <a:pt x="2491007" y="27648"/>
                  <a:pt x="2675534" y="0"/>
                </a:cubicBezTo>
                <a:cubicBezTo>
                  <a:pt x="2860061" y="-27648"/>
                  <a:pt x="3088679" y="-3661"/>
                  <a:pt x="3474720" y="0"/>
                </a:cubicBezTo>
                <a:cubicBezTo>
                  <a:pt x="3474913" y="12649"/>
                  <a:pt x="3473732" y="17989"/>
                  <a:pt x="3474720" y="27432"/>
                </a:cubicBezTo>
                <a:cubicBezTo>
                  <a:pt x="3317198" y="15714"/>
                  <a:pt x="2959205" y="52182"/>
                  <a:pt x="2779776" y="27432"/>
                </a:cubicBezTo>
                <a:cubicBezTo>
                  <a:pt x="2600347" y="2682"/>
                  <a:pt x="2382660" y="-684"/>
                  <a:pt x="2015338" y="27432"/>
                </a:cubicBezTo>
                <a:cubicBezTo>
                  <a:pt x="1648016" y="55548"/>
                  <a:pt x="1641073" y="39646"/>
                  <a:pt x="1424635" y="27432"/>
                </a:cubicBezTo>
                <a:cubicBezTo>
                  <a:pt x="1208197" y="15218"/>
                  <a:pt x="1021559" y="15893"/>
                  <a:pt x="729691" y="27432"/>
                </a:cubicBezTo>
                <a:cubicBezTo>
                  <a:pt x="437823" y="38971"/>
                  <a:pt x="153856" y="-2647"/>
                  <a:pt x="0" y="27432"/>
                </a:cubicBezTo>
                <a:cubicBezTo>
                  <a:pt x="1300" y="19678"/>
                  <a:pt x="-86" y="12044"/>
                  <a:pt x="0" y="0"/>
                </a:cubicBezTo>
                <a:close/>
              </a:path>
            </a:pathLst>
          </a:custGeom>
          <a:solidFill>
            <a:srgbClr val="80AAA0"/>
          </a:solidFill>
          <a:ln w="38100" cap="rnd">
            <a:solidFill>
              <a:srgbClr val="80AAA0"/>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3">
            <a:extLst>
              <a:ext uri="{FF2B5EF4-FFF2-40B4-BE49-F238E27FC236}">
                <a16:creationId xmlns:a16="http://schemas.microsoft.com/office/drawing/2014/main" id="{5C088928-D616-4BA7-8F80-C89283420AD0}"/>
              </a:ext>
            </a:extLst>
          </p:cNvPr>
          <p:cNvPicPr>
            <a:picLocks noChangeAspect="1"/>
          </p:cNvPicPr>
          <p:nvPr/>
        </p:nvPicPr>
        <p:blipFill rotWithShape="1">
          <a:blip r:embed="rId2"/>
          <a:srcRect l="15614" r="24204"/>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502556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EADBC-C55D-4291-B4BD-777BB4EF7880}"/>
              </a:ext>
            </a:extLst>
          </p:cNvPr>
          <p:cNvSpPr>
            <a:spLocks noGrp="1"/>
          </p:cNvSpPr>
          <p:nvPr>
            <p:ph type="title"/>
          </p:nvPr>
        </p:nvSpPr>
        <p:spPr/>
        <p:txBody>
          <a:bodyPr/>
          <a:lstStyle/>
          <a:p>
            <a:r>
              <a:rPr lang="en-US" dirty="0"/>
              <a:t>Analysis questions after the lab </a:t>
            </a:r>
          </a:p>
        </p:txBody>
      </p:sp>
      <p:sp>
        <p:nvSpPr>
          <p:cNvPr id="3" name="Content Placeholder 2">
            <a:extLst>
              <a:ext uri="{FF2B5EF4-FFF2-40B4-BE49-F238E27FC236}">
                <a16:creationId xmlns:a16="http://schemas.microsoft.com/office/drawing/2014/main" id="{72059821-876C-47B4-9E62-FC5F85040EDA}"/>
              </a:ext>
            </a:extLst>
          </p:cNvPr>
          <p:cNvSpPr>
            <a:spLocks noGrp="1"/>
          </p:cNvSpPr>
          <p:nvPr>
            <p:ph idx="1"/>
          </p:nvPr>
        </p:nvSpPr>
        <p:spPr/>
        <p:txBody>
          <a:bodyPr/>
          <a:lstStyle/>
          <a:p>
            <a:pPr marL="0" indent="0">
              <a:spcBef>
                <a:spcPts val="0"/>
              </a:spcBef>
              <a:buNone/>
              <a:tabLst>
                <a:tab pos="152400" algn="l"/>
              </a:tabLst>
            </a:pPr>
            <a:endParaRPr lang="en-US" sz="2400" dirty="0">
              <a:effectLst/>
              <a:latin typeface="Cavolini" panose="03000502040302020204" pitchFamily="66" charset="0"/>
              <a:ea typeface="Times New Roman" panose="02020603050405020304" pitchFamily="18" charset="0"/>
              <a:cs typeface="Cavolini" panose="03000502040302020204" pitchFamily="66" charset="0"/>
            </a:endParaRPr>
          </a:p>
          <a:p>
            <a:pPr>
              <a:spcBef>
                <a:spcPts val="0"/>
              </a:spcBef>
              <a:tabLst>
                <a:tab pos="152400" algn="l"/>
              </a:tabLst>
            </a:pPr>
            <a:r>
              <a:rPr lang="en-US" sz="2400" dirty="0">
                <a:latin typeface="Cavolini" panose="03000502040302020204" pitchFamily="66" charset="0"/>
                <a:ea typeface="Times New Roman" panose="02020603050405020304" pitchFamily="18" charset="0"/>
                <a:cs typeface="Cavolini" panose="03000502040302020204" pitchFamily="66" charset="0"/>
              </a:rPr>
              <a:t>How does the Law of conservation of matter apply to the chemical reactions you just did?  </a:t>
            </a:r>
            <a:r>
              <a:rPr lang="en-US" sz="2800" dirty="0">
                <a:effectLst/>
                <a:latin typeface="Cavolini" panose="03000502040302020204" pitchFamily="66" charset="0"/>
                <a:ea typeface="Times New Roman" panose="02020603050405020304" pitchFamily="18" charset="0"/>
                <a:cs typeface="Cavolini" panose="03000502040302020204" pitchFamily="66" charset="0"/>
              </a:rPr>
              <a:t>  </a:t>
            </a:r>
          </a:p>
          <a:p>
            <a:pPr>
              <a:spcBef>
                <a:spcPts val="0"/>
              </a:spcBef>
              <a:tabLst>
                <a:tab pos="152400" algn="l"/>
              </a:tabLst>
            </a:pPr>
            <a:endParaRPr lang="en-US" dirty="0">
              <a:latin typeface="Cavolini" panose="03000502040302020204" pitchFamily="66" charset="0"/>
              <a:ea typeface="Times New Roman" panose="02020603050405020304" pitchFamily="18" charset="0"/>
              <a:cs typeface="Cavolini" panose="03000502040302020204" pitchFamily="66" charset="0"/>
            </a:endParaRPr>
          </a:p>
          <a:p>
            <a:pPr>
              <a:spcBef>
                <a:spcPts val="0"/>
              </a:spcBef>
              <a:tabLst>
                <a:tab pos="152400" algn="l"/>
              </a:tabLst>
            </a:pPr>
            <a:endParaRPr lang="en-US" sz="2800" dirty="0">
              <a:effectLst/>
              <a:latin typeface="Cavolini" panose="03000502040302020204" pitchFamily="66" charset="0"/>
              <a:ea typeface="Times New Roman" panose="02020603050405020304" pitchFamily="18" charset="0"/>
              <a:cs typeface="Cavolini" panose="03000502040302020204" pitchFamily="66" charset="0"/>
            </a:endParaRPr>
          </a:p>
          <a:p>
            <a:pPr>
              <a:spcBef>
                <a:spcPts val="0"/>
              </a:spcBef>
              <a:tabLst>
                <a:tab pos="152400" algn="l"/>
              </a:tabLst>
            </a:pPr>
            <a:endParaRPr lang="en-US" dirty="0">
              <a:latin typeface="Cavolini" panose="03000502040302020204" pitchFamily="66" charset="0"/>
              <a:ea typeface="Times New Roman" panose="02020603050405020304" pitchFamily="18" charset="0"/>
              <a:cs typeface="Cavolini" panose="03000502040302020204" pitchFamily="66" charset="0"/>
            </a:endParaRPr>
          </a:p>
          <a:p>
            <a:pPr>
              <a:spcBef>
                <a:spcPts val="0"/>
              </a:spcBef>
              <a:tabLst>
                <a:tab pos="152400" algn="l"/>
              </a:tabLst>
            </a:pPr>
            <a:r>
              <a:rPr lang="en-US" dirty="0">
                <a:latin typeface="Cavolini" panose="03000502040302020204" pitchFamily="66" charset="0"/>
                <a:ea typeface="Times New Roman" panose="02020603050405020304" pitchFamily="18" charset="0"/>
                <a:cs typeface="Cavolini" panose="03000502040302020204" pitchFamily="66" charset="0"/>
              </a:rPr>
              <a:t>Group Names (in class students only): </a:t>
            </a:r>
            <a:endParaRPr lang="en-US" sz="2800" dirty="0">
              <a:effectLst/>
              <a:latin typeface="Cavolini" panose="03000502040302020204" pitchFamily="66" charset="0"/>
              <a:ea typeface="Times New Roman" panose="02020603050405020304" pitchFamily="18" charset="0"/>
              <a:cs typeface="Cavolini" panose="03000502040302020204" pitchFamily="66" charset="0"/>
            </a:endParaRPr>
          </a:p>
          <a:p>
            <a:endParaRPr lang="en-US" dirty="0"/>
          </a:p>
        </p:txBody>
      </p:sp>
    </p:spTree>
    <p:extLst>
      <p:ext uri="{BB962C8B-B14F-4D97-AF65-F5344CB8AC3E}">
        <p14:creationId xmlns:p14="http://schemas.microsoft.com/office/powerpoint/2010/main" val="1611112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5AB82-9C58-42BF-A99F-FB967E483BE8}"/>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D1B6D36F-0BB8-4B8F-A70A-5C8E4BBE5F6A}"/>
              </a:ext>
            </a:extLst>
          </p:cNvPr>
          <p:cNvSpPr>
            <a:spLocks noGrp="1"/>
          </p:cNvSpPr>
          <p:nvPr>
            <p:ph idx="1"/>
          </p:nvPr>
        </p:nvSpPr>
        <p:spPr/>
        <p:txBody>
          <a:bodyPr/>
          <a:lstStyle/>
          <a:p>
            <a:pPr marL="0" indent="0">
              <a:buNone/>
            </a:pPr>
            <a:endParaRPr lang="en-US"/>
          </a:p>
        </p:txBody>
      </p:sp>
    </p:spTree>
    <p:extLst>
      <p:ext uri="{BB962C8B-B14F-4D97-AF65-F5344CB8AC3E}">
        <p14:creationId xmlns:p14="http://schemas.microsoft.com/office/powerpoint/2010/main" val="1447526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D4B95-3D97-4734-96CE-CFC96AF7BD85}"/>
              </a:ext>
            </a:extLst>
          </p:cNvPr>
          <p:cNvSpPr>
            <a:spLocks noGrp="1"/>
          </p:cNvSpPr>
          <p:nvPr>
            <p:ph type="title"/>
          </p:nvPr>
        </p:nvSpPr>
        <p:spPr/>
        <p:txBody>
          <a:bodyPr/>
          <a:lstStyle/>
          <a:p>
            <a:r>
              <a:rPr lang="en-US" dirty="0"/>
              <a:t>Instructions ( In class students)   </a:t>
            </a:r>
          </a:p>
        </p:txBody>
      </p:sp>
      <p:sp>
        <p:nvSpPr>
          <p:cNvPr id="3" name="Content Placeholder 2">
            <a:extLst>
              <a:ext uri="{FF2B5EF4-FFF2-40B4-BE49-F238E27FC236}">
                <a16:creationId xmlns:a16="http://schemas.microsoft.com/office/drawing/2014/main" id="{AFFE4579-1529-4ED0-856D-7F7811879025}"/>
              </a:ext>
            </a:extLst>
          </p:cNvPr>
          <p:cNvSpPr>
            <a:spLocks noGrp="1"/>
          </p:cNvSpPr>
          <p:nvPr>
            <p:ph idx="1"/>
          </p:nvPr>
        </p:nvSpPr>
        <p:spPr/>
        <p:txBody>
          <a:bodyPr>
            <a:normAutofit/>
          </a:bodyPr>
          <a:lstStyle/>
          <a:p>
            <a:pPr marL="0" marR="0">
              <a:lnSpc>
                <a:spcPts val="16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342900" marR="0" lvl="0" indent="-342900" algn="just">
              <a:lnSpc>
                <a:spcPct val="200000"/>
              </a:lnSpc>
              <a:spcBef>
                <a:spcPts val="0"/>
              </a:spcBef>
              <a:spcAft>
                <a:spcPts val="0"/>
              </a:spcAft>
              <a:buFont typeface="+mj-lt"/>
              <a:buAutoNum type="arabicPeriod"/>
              <a:tabLst>
                <a:tab pos="876300" algn="l"/>
              </a:tabLst>
            </a:pPr>
            <a:r>
              <a:rPr lang="en-US" sz="1800" dirty="0">
                <a:effectLst/>
                <a:latin typeface="Cavolini" panose="020B0502040204020203" pitchFamily="66" charset="0"/>
                <a:ea typeface="Times New Roman" panose="02020603050405020304" pitchFamily="18" charset="0"/>
                <a:cs typeface="Cavolini" panose="020B0502040204020203" pitchFamily="66" charset="0"/>
              </a:rPr>
              <a:t>Pair up (one student can submit their work/ </a:t>
            </a:r>
            <a:r>
              <a:rPr lang="en-US" sz="1800" b="1" dirty="0">
                <a:effectLst/>
                <a:latin typeface="Cavolini" panose="020B0502040204020203" pitchFamily="66" charset="0"/>
                <a:ea typeface="Times New Roman" panose="02020603050405020304" pitchFamily="18" charset="0"/>
                <a:cs typeface="Cavolini" panose="020B0502040204020203" pitchFamily="66" charset="0"/>
              </a:rPr>
              <a:t>include the name of your partner</a:t>
            </a:r>
            <a:r>
              <a:rPr lang="en-US" sz="1800" dirty="0">
                <a:effectLst/>
                <a:latin typeface="Cavolini" panose="020B0502040204020203" pitchFamily="66" charset="0"/>
                <a:ea typeface="Times New Roman" panose="02020603050405020304" pitchFamily="18" charset="0"/>
                <a:cs typeface="Cavolini" panose="020B0502040204020203" pitchFamily="66" charset="0"/>
              </a:rPr>
              <a:t>) </a:t>
            </a:r>
          </a:p>
          <a:p>
            <a:pPr marL="342900" indent="-342900" algn="just">
              <a:lnSpc>
                <a:spcPct val="200000"/>
              </a:lnSpc>
              <a:spcBef>
                <a:spcPts val="0"/>
              </a:spcBef>
              <a:buFont typeface="+mj-lt"/>
              <a:buAutoNum type="arabicPeriod"/>
              <a:tabLst>
                <a:tab pos="876300" algn="l"/>
              </a:tabLst>
            </a:pPr>
            <a:r>
              <a:rPr lang="en-US" sz="1800" dirty="0">
                <a:effectLst/>
                <a:latin typeface="Cavolini" panose="020B0502040204020203" pitchFamily="66" charset="0"/>
                <a:ea typeface="Times New Roman" panose="02020603050405020304" pitchFamily="18" charset="0"/>
                <a:cs typeface="Cavolini" panose="020B0502040204020203" pitchFamily="66" charset="0"/>
              </a:rPr>
              <a:t>Write each equation on a piece of paper, balance it,  then represent the </a:t>
            </a:r>
            <a:r>
              <a:rPr lang="en-US" sz="1800" u="sng" dirty="0">
                <a:effectLst/>
                <a:latin typeface="Cavolini" panose="020B0502040204020203" pitchFamily="66" charset="0"/>
                <a:ea typeface="Times New Roman" panose="02020603050405020304" pitchFamily="18" charset="0"/>
                <a:cs typeface="Cavolini" panose="020B0502040204020203" pitchFamily="66" charset="0"/>
              </a:rPr>
              <a:t>balanced reaction</a:t>
            </a:r>
            <a:r>
              <a:rPr lang="en-US" sz="1800" u="sng" dirty="0">
                <a:latin typeface="Cavolini" panose="020B0502040204020203" pitchFamily="66" charset="0"/>
                <a:ea typeface="Times New Roman" panose="02020603050405020304" pitchFamily="18" charset="0"/>
                <a:cs typeface="Cavolini" panose="020B0502040204020203" pitchFamily="66" charset="0"/>
              </a:rPr>
              <a:t> with pompoms. </a:t>
            </a:r>
            <a:r>
              <a:rPr lang="en-US" sz="1800" dirty="0">
                <a:effectLst/>
                <a:latin typeface="Cavolini" panose="020B0502040204020203" pitchFamily="66" charset="0"/>
                <a:ea typeface="Times New Roman" panose="02020603050405020304" pitchFamily="18" charset="0"/>
                <a:cs typeface="Cavolini" panose="020B0502040204020203" pitchFamily="66" charset="0"/>
              </a:rPr>
              <a:t>Use the pompoms to represent atoms.</a:t>
            </a:r>
          </a:p>
          <a:p>
            <a:pPr marL="342900" marR="127000" lvl="0" indent="-342900" algn="just">
              <a:lnSpc>
                <a:spcPct val="200000"/>
              </a:lnSpc>
              <a:spcBef>
                <a:spcPts val="0"/>
              </a:spcBef>
              <a:spcAft>
                <a:spcPts val="0"/>
              </a:spcAft>
              <a:buFont typeface="+mj-lt"/>
              <a:buAutoNum type="arabicPeriod"/>
              <a:tabLst>
                <a:tab pos="876300" algn="l"/>
              </a:tabLst>
            </a:pPr>
            <a:r>
              <a:rPr lang="en-US" sz="1800" dirty="0">
                <a:effectLst/>
                <a:latin typeface="Cavolini" panose="020B0502040204020203" pitchFamily="66" charset="0"/>
                <a:ea typeface="Times New Roman" panose="02020603050405020304" pitchFamily="18" charset="0"/>
                <a:cs typeface="Cavolini" panose="020B0502040204020203" pitchFamily="66" charset="0"/>
              </a:rPr>
              <a:t>Set up the reactants and products using the correct number of pompoms</a:t>
            </a:r>
            <a:r>
              <a:rPr lang="en-US" sz="1800" dirty="0">
                <a:latin typeface="Cavolini" panose="020B0502040204020203" pitchFamily="66" charset="0"/>
                <a:ea typeface="Times New Roman" panose="02020603050405020304" pitchFamily="18" charset="0"/>
                <a:cs typeface="Cavolini" panose="020B0502040204020203" pitchFamily="66" charset="0"/>
              </a:rPr>
              <a:t> in each molecule and </a:t>
            </a:r>
            <a:r>
              <a:rPr lang="en-US" sz="1800" u="sng" dirty="0">
                <a:effectLst/>
                <a:latin typeface="Cavolini" panose="020B0502040204020203" pitchFamily="66" charset="0"/>
                <a:ea typeface="Times New Roman" panose="02020603050405020304" pitchFamily="18" charset="0"/>
                <a:cs typeface="Cavolini" panose="020B0502040204020203" pitchFamily="66" charset="0"/>
              </a:rPr>
              <a:t>fill in </a:t>
            </a:r>
            <a:r>
              <a:rPr lang="en-US" sz="1800" dirty="0">
                <a:effectLst/>
                <a:latin typeface="Cavolini" panose="020B0502040204020203" pitchFamily="66" charset="0"/>
                <a:ea typeface="Times New Roman" panose="02020603050405020304" pitchFamily="18" charset="0"/>
                <a:cs typeface="Cavolini" panose="020B0502040204020203" pitchFamily="66" charset="0"/>
              </a:rPr>
              <a:t>the coefficients if needed. </a:t>
            </a:r>
          </a:p>
          <a:p>
            <a:pPr marL="342900" marR="127000" lvl="0" indent="-342900" algn="just">
              <a:lnSpc>
                <a:spcPct val="200000"/>
              </a:lnSpc>
              <a:spcBef>
                <a:spcPts val="0"/>
              </a:spcBef>
              <a:spcAft>
                <a:spcPts val="0"/>
              </a:spcAft>
              <a:buFont typeface="+mj-lt"/>
              <a:buAutoNum type="arabicPeriod"/>
              <a:tabLst>
                <a:tab pos="876300" algn="l"/>
              </a:tabLst>
            </a:pPr>
            <a:r>
              <a:rPr lang="en-US" sz="1800" dirty="0">
                <a:latin typeface="Cavolini" panose="020B0502040204020203" pitchFamily="66" charset="0"/>
                <a:ea typeface="Times New Roman" panose="02020603050405020304" pitchFamily="18" charset="0"/>
                <a:cs typeface="Cavolini" panose="020B0502040204020203" pitchFamily="66" charset="0"/>
              </a:rPr>
              <a:t>T</a:t>
            </a:r>
            <a:r>
              <a:rPr lang="en-US" sz="1800" dirty="0">
                <a:effectLst/>
                <a:latin typeface="Cavolini" panose="020B0502040204020203" pitchFamily="66" charset="0"/>
                <a:ea typeface="Times New Roman" panose="02020603050405020304" pitchFamily="18" charset="0"/>
                <a:cs typeface="Cavolini" panose="020B0502040204020203" pitchFamily="66" charset="0"/>
              </a:rPr>
              <a:t>ake a picture of your work using your pompoms equation and submit it for each equation. </a:t>
            </a:r>
          </a:p>
          <a:p>
            <a:endParaRPr lang="en-US" dirty="0"/>
          </a:p>
        </p:txBody>
      </p:sp>
    </p:spTree>
    <p:extLst>
      <p:ext uri="{BB962C8B-B14F-4D97-AF65-F5344CB8AC3E}">
        <p14:creationId xmlns:p14="http://schemas.microsoft.com/office/powerpoint/2010/main" val="439001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23">
            <a:extLst>
              <a:ext uri="{FF2B5EF4-FFF2-40B4-BE49-F238E27FC236}">
                <a16:creationId xmlns:a16="http://schemas.microsoft.com/office/drawing/2014/main" id="{32AEEBC8-9D30-42EF-95F2-386C2653FB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25">
            <a:extLst>
              <a:ext uri="{FF2B5EF4-FFF2-40B4-BE49-F238E27FC236}">
                <a16:creationId xmlns:a16="http://schemas.microsoft.com/office/drawing/2014/main" id="{3529E97A-97C3-40EA-8A04-5C02398D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877832"/>
          </a:xfrm>
          <a:custGeom>
            <a:avLst/>
            <a:gdLst>
              <a:gd name="connsiteX0" fmla="*/ 6789701 w 12192000"/>
              <a:gd name="connsiteY0" fmla="*/ 2809623 h 2877832"/>
              <a:gd name="connsiteX1" fmla="*/ 6788702 w 12192000"/>
              <a:gd name="connsiteY1" fmla="*/ 2809701 h 2877832"/>
              <a:gd name="connsiteX2" fmla="*/ 6788476 w 12192000"/>
              <a:gd name="connsiteY2" fmla="*/ 2810235 h 2877832"/>
              <a:gd name="connsiteX3" fmla="*/ 0 w 12192000"/>
              <a:gd name="connsiteY3" fmla="*/ 0 h 2877832"/>
              <a:gd name="connsiteX4" fmla="*/ 12192000 w 12192000"/>
              <a:gd name="connsiteY4" fmla="*/ 0 h 2877832"/>
              <a:gd name="connsiteX5" fmla="*/ 12192000 w 12192000"/>
              <a:gd name="connsiteY5" fmla="*/ 1915388 h 2877832"/>
              <a:gd name="connsiteX6" fmla="*/ 12061096 w 12192000"/>
              <a:gd name="connsiteY6" fmla="*/ 1954428 h 2877832"/>
              <a:gd name="connsiteX7" fmla="*/ 11676800 w 12192000"/>
              <a:gd name="connsiteY7" fmla="*/ 2058003 h 2877832"/>
              <a:gd name="connsiteX8" fmla="*/ 10425355 w 12192000"/>
              <a:gd name="connsiteY8" fmla="*/ 2341542 h 2877832"/>
              <a:gd name="connsiteX9" fmla="*/ 9424022 w 12192000"/>
              <a:gd name="connsiteY9" fmla="*/ 2516704 h 2877832"/>
              <a:gd name="connsiteX10" fmla="*/ 8458419 w 12192000"/>
              <a:gd name="connsiteY10" fmla="*/ 2650405 h 2877832"/>
              <a:gd name="connsiteX11" fmla="*/ 7715970 w 12192000"/>
              <a:gd name="connsiteY11" fmla="*/ 2730352 h 2877832"/>
              <a:gd name="connsiteX12" fmla="*/ 6951716 w 12192000"/>
              <a:gd name="connsiteY12" fmla="*/ 2796132 h 2877832"/>
              <a:gd name="connsiteX13" fmla="*/ 6936303 w 12192000"/>
              <a:gd name="connsiteY13" fmla="*/ 2798203 h 2877832"/>
              <a:gd name="connsiteX14" fmla="*/ 6790448 w 12192000"/>
              <a:gd name="connsiteY14" fmla="*/ 2809564 h 2877832"/>
              <a:gd name="connsiteX15" fmla="*/ 6799941 w 12192000"/>
              <a:gd name="connsiteY15" fmla="*/ 2811384 h 2877832"/>
              <a:gd name="connsiteX16" fmla="*/ 6835432 w 12192000"/>
              <a:gd name="connsiteY16" fmla="*/ 2809677 h 2877832"/>
              <a:gd name="connsiteX17" fmla="*/ 6884003 w 12192000"/>
              <a:gd name="connsiteY17" fmla="*/ 2806699 h 2877832"/>
              <a:gd name="connsiteX18" fmla="*/ 7578771 w 12192000"/>
              <a:gd name="connsiteY18" fmla="*/ 2774172 h 2877832"/>
              <a:gd name="connsiteX19" fmla="*/ 8623845 w 12192000"/>
              <a:gd name="connsiteY19" fmla="*/ 2687275 h 2877832"/>
              <a:gd name="connsiteX20" fmla="*/ 9479970 w 12192000"/>
              <a:gd name="connsiteY20" fmla="*/ 2583369 h 2877832"/>
              <a:gd name="connsiteX21" fmla="*/ 10629308 w 12192000"/>
              <a:gd name="connsiteY21" fmla="*/ 2389212 h 2877832"/>
              <a:gd name="connsiteX22" fmla="*/ 11998498 w 12192000"/>
              <a:gd name="connsiteY22" fmla="*/ 2063218 h 2877832"/>
              <a:gd name="connsiteX23" fmla="*/ 12192000 w 12192000"/>
              <a:gd name="connsiteY23" fmla="*/ 2006219 h 2877832"/>
              <a:gd name="connsiteX24" fmla="*/ 12192000 w 12192000"/>
              <a:gd name="connsiteY24" fmla="*/ 2060956 h 2877832"/>
              <a:gd name="connsiteX25" fmla="*/ 11829257 w 12192000"/>
              <a:gd name="connsiteY25" fmla="*/ 2166255 h 2877832"/>
              <a:gd name="connsiteX26" fmla="*/ 10939183 w 12192000"/>
              <a:gd name="connsiteY26" fmla="*/ 2380770 h 2877832"/>
              <a:gd name="connsiteX27" fmla="*/ 9985530 w 12192000"/>
              <a:gd name="connsiteY27" fmla="*/ 2560775 h 2877832"/>
              <a:gd name="connsiteX28" fmla="*/ 9186882 w 12192000"/>
              <a:gd name="connsiteY28" fmla="*/ 2676722 h 2877832"/>
              <a:gd name="connsiteX29" fmla="*/ 8578198 w 12192000"/>
              <a:gd name="connsiteY29" fmla="*/ 2746241 h 2877832"/>
              <a:gd name="connsiteX30" fmla="*/ 7864358 w 12192000"/>
              <a:gd name="connsiteY30" fmla="*/ 2807692 h 2877832"/>
              <a:gd name="connsiteX31" fmla="*/ 6935502 w 12192000"/>
              <a:gd name="connsiteY31" fmla="*/ 2859086 h 2877832"/>
              <a:gd name="connsiteX32" fmla="*/ 6477750 w 12192000"/>
              <a:gd name="connsiteY32" fmla="*/ 2872989 h 2877832"/>
              <a:gd name="connsiteX33" fmla="*/ 6362294 w 12192000"/>
              <a:gd name="connsiteY33" fmla="*/ 2877832 h 2877832"/>
              <a:gd name="connsiteX34" fmla="*/ 6057129 w 12192000"/>
              <a:gd name="connsiteY34" fmla="*/ 2877832 h 2877832"/>
              <a:gd name="connsiteX35" fmla="*/ 5977784 w 12192000"/>
              <a:gd name="connsiteY35" fmla="*/ 2873238 h 2877832"/>
              <a:gd name="connsiteX36" fmla="*/ 5265087 w 12192000"/>
              <a:gd name="connsiteY36" fmla="*/ 2836989 h 2877832"/>
              <a:gd name="connsiteX37" fmla="*/ 4346277 w 12192000"/>
              <a:gd name="connsiteY37" fmla="*/ 2774919 h 2877832"/>
              <a:gd name="connsiteX38" fmla="*/ 3373045 w 12192000"/>
              <a:gd name="connsiteY38" fmla="*/ 2676350 h 2877832"/>
              <a:gd name="connsiteX39" fmla="*/ 2362173 w 12192000"/>
              <a:gd name="connsiteY39" fmla="*/ 2557423 h 2877832"/>
              <a:gd name="connsiteX40" fmla="*/ 1233178 w 12192000"/>
              <a:gd name="connsiteY40" fmla="*/ 2384247 h 2877832"/>
              <a:gd name="connsiteX41" fmla="*/ 68500 w 12192000"/>
              <a:gd name="connsiteY41" fmla="*/ 2144540 h 2877832"/>
              <a:gd name="connsiteX42" fmla="*/ 0 w 12192000"/>
              <a:gd name="connsiteY42" fmla="*/ 2127185 h 2877832"/>
              <a:gd name="connsiteX43" fmla="*/ 0 w 12192000"/>
              <a:gd name="connsiteY43" fmla="*/ 2070696 h 2877832"/>
              <a:gd name="connsiteX44" fmla="*/ 72441 w 12192000"/>
              <a:gd name="connsiteY44" fmla="*/ 2089473 h 2877832"/>
              <a:gd name="connsiteX45" fmla="*/ 600716 w 12192000"/>
              <a:gd name="connsiteY45" fmla="*/ 2207843 h 2877832"/>
              <a:gd name="connsiteX46" fmla="*/ 1769512 w 12192000"/>
              <a:gd name="connsiteY46" fmla="*/ 2418011 h 2877832"/>
              <a:gd name="connsiteX47" fmla="*/ 2613554 w 12192000"/>
              <a:gd name="connsiteY47" fmla="*/ 2534953 h 2877832"/>
              <a:gd name="connsiteX48" fmla="*/ 2581134 w 12192000"/>
              <a:gd name="connsiteY48" fmla="*/ 2525022 h 2877832"/>
              <a:gd name="connsiteX49" fmla="*/ 1112635 w 12192000"/>
              <a:gd name="connsiteY49" fmla="*/ 2192325 h 2877832"/>
              <a:gd name="connsiteX50" fmla="*/ 420412 w 12192000"/>
              <a:gd name="connsiteY50" fmla="*/ 1992892 h 2877832"/>
              <a:gd name="connsiteX51" fmla="*/ 0 w 12192000"/>
              <a:gd name="connsiteY51" fmla="*/ 1853975 h 2877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000" h="2877832">
                <a:moveTo>
                  <a:pt x="6789701" y="2809623"/>
                </a:moveTo>
                <a:lnTo>
                  <a:pt x="6788702" y="2809701"/>
                </a:lnTo>
                <a:lnTo>
                  <a:pt x="6788476" y="2810235"/>
                </a:lnTo>
                <a:close/>
                <a:moveTo>
                  <a:pt x="0" y="0"/>
                </a:moveTo>
                <a:lnTo>
                  <a:pt x="12192000" y="0"/>
                </a:lnTo>
                <a:lnTo>
                  <a:pt x="12192000" y="1915388"/>
                </a:lnTo>
                <a:lnTo>
                  <a:pt x="12061096" y="1954428"/>
                </a:lnTo>
                <a:cubicBezTo>
                  <a:pt x="11933500" y="1990642"/>
                  <a:pt x="11805390" y="2025171"/>
                  <a:pt x="11676800" y="2058003"/>
                </a:cubicBezTo>
                <a:cubicBezTo>
                  <a:pt x="11262789" y="2165510"/>
                  <a:pt x="10845343" y="2259112"/>
                  <a:pt x="10425355" y="2341542"/>
                </a:cubicBezTo>
                <a:cubicBezTo>
                  <a:pt x="10092810" y="2406753"/>
                  <a:pt x="9759033" y="2465150"/>
                  <a:pt x="9424022" y="2516704"/>
                </a:cubicBezTo>
                <a:cubicBezTo>
                  <a:pt x="9102997" y="2566361"/>
                  <a:pt x="8781133" y="2610928"/>
                  <a:pt x="8458419" y="2650405"/>
                </a:cubicBezTo>
                <a:cubicBezTo>
                  <a:pt x="8211360" y="2680571"/>
                  <a:pt x="7963792" y="2706144"/>
                  <a:pt x="7715970" y="2730352"/>
                </a:cubicBezTo>
                <a:lnTo>
                  <a:pt x="6951716" y="2796132"/>
                </a:lnTo>
                <a:lnTo>
                  <a:pt x="6936303" y="2798203"/>
                </a:lnTo>
                <a:lnTo>
                  <a:pt x="6790448" y="2809564"/>
                </a:lnTo>
                <a:lnTo>
                  <a:pt x="6799941" y="2811384"/>
                </a:lnTo>
                <a:cubicBezTo>
                  <a:pt x="6811623" y="2811850"/>
                  <a:pt x="6823734" y="2809677"/>
                  <a:pt x="6835432" y="2809677"/>
                </a:cubicBezTo>
                <a:cubicBezTo>
                  <a:pt x="6851580" y="2809677"/>
                  <a:pt x="6867729" y="2807070"/>
                  <a:pt x="6884003" y="2806699"/>
                </a:cubicBezTo>
                <a:cubicBezTo>
                  <a:pt x="7115805" y="2801237"/>
                  <a:pt x="7347351" y="2789070"/>
                  <a:pt x="7578771" y="2774172"/>
                </a:cubicBezTo>
                <a:cubicBezTo>
                  <a:pt x="7927552" y="2751704"/>
                  <a:pt x="8276080" y="2723525"/>
                  <a:pt x="8623845" y="2687275"/>
                </a:cubicBezTo>
                <a:cubicBezTo>
                  <a:pt x="8909939" y="2657977"/>
                  <a:pt x="9195310" y="2623342"/>
                  <a:pt x="9479970" y="2583369"/>
                </a:cubicBezTo>
                <a:cubicBezTo>
                  <a:pt x="9864901" y="2528995"/>
                  <a:pt x="10248014" y="2464281"/>
                  <a:pt x="10629308" y="2389212"/>
                </a:cubicBezTo>
                <a:cubicBezTo>
                  <a:pt x="11090114" y="2298092"/>
                  <a:pt x="11546975" y="2190586"/>
                  <a:pt x="11998498" y="2063218"/>
                </a:cubicBezTo>
                <a:lnTo>
                  <a:pt x="12192000" y="2006219"/>
                </a:lnTo>
                <a:lnTo>
                  <a:pt x="12192000" y="2060956"/>
                </a:lnTo>
                <a:lnTo>
                  <a:pt x="11829257" y="2166255"/>
                </a:lnTo>
                <a:cubicBezTo>
                  <a:pt x="11534769" y="2245952"/>
                  <a:pt x="11238120" y="2316838"/>
                  <a:pt x="10939183" y="2380770"/>
                </a:cubicBezTo>
                <a:cubicBezTo>
                  <a:pt x="10622824" y="2448552"/>
                  <a:pt x="10304941" y="2508549"/>
                  <a:pt x="9985530" y="2560775"/>
                </a:cubicBezTo>
                <a:cubicBezTo>
                  <a:pt x="9720036" y="2604224"/>
                  <a:pt x="9453814" y="2642869"/>
                  <a:pt x="9186882" y="2676722"/>
                </a:cubicBezTo>
                <a:cubicBezTo>
                  <a:pt x="8984197" y="2702296"/>
                  <a:pt x="8781514" y="2726379"/>
                  <a:pt x="8578198" y="2746241"/>
                </a:cubicBezTo>
                <a:cubicBezTo>
                  <a:pt x="8340547" y="2768961"/>
                  <a:pt x="8102644" y="2790436"/>
                  <a:pt x="7864358" y="2807692"/>
                </a:cubicBezTo>
                <a:cubicBezTo>
                  <a:pt x="7554994" y="2830036"/>
                  <a:pt x="7245502" y="2847914"/>
                  <a:pt x="6935502" y="2859086"/>
                </a:cubicBezTo>
                <a:cubicBezTo>
                  <a:pt x="6782917" y="2864549"/>
                  <a:pt x="6630334" y="2868397"/>
                  <a:pt x="6477750" y="2872989"/>
                </a:cubicBezTo>
                <a:cubicBezTo>
                  <a:pt x="6439195" y="2870905"/>
                  <a:pt x="6400529" y="2872530"/>
                  <a:pt x="6362294" y="2877832"/>
                </a:cubicBezTo>
                <a:lnTo>
                  <a:pt x="6057129" y="2877832"/>
                </a:lnTo>
                <a:lnTo>
                  <a:pt x="5977784" y="2873238"/>
                </a:lnTo>
                <a:cubicBezTo>
                  <a:pt x="5740261" y="2860825"/>
                  <a:pt x="5502739" y="2847046"/>
                  <a:pt x="5265087" y="2836989"/>
                </a:cubicBezTo>
                <a:cubicBezTo>
                  <a:pt x="4958267" y="2824573"/>
                  <a:pt x="4651826" y="2804093"/>
                  <a:pt x="4346277" y="2774919"/>
                </a:cubicBezTo>
                <a:cubicBezTo>
                  <a:pt x="4021654" y="2744007"/>
                  <a:pt x="3697795" y="2709372"/>
                  <a:pt x="3373045" y="2676350"/>
                </a:cubicBezTo>
                <a:cubicBezTo>
                  <a:pt x="3035412" y="2642088"/>
                  <a:pt x="2698456" y="2602449"/>
                  <a:pt x="2362173" y="2557423"/>
                </a:cubicBezTo>
                <a:cubicBezTo>
                  <a:pt x="1984692" y="2507270"/>
                  <a:pt x="1608364" y="2449544"/>
                  <a:pt x="1233178" y="2384247"/>
                </a:cubicBezTo>
                <a:cubicBezTo>
                  <a:pt x="842181" y="2315534"/>
                  <a:pt x="453758" y="2237046"/>
                  <a:pt x="68500" y="2144540"/>
                </a:cubicBezTo>
                <a:lnTo>
                  <a:pt x="0" y="2127185"/>
                </a:lnTo>
                <a:lnTo>
                  <a:pt x="0" y="2070696"/>
                </a:lnTo>
                <a:lnTo>
                  <a:pt x="72441" y="2089473"/>
                </a:lnTo>
                <a:cubicBezTo>
                  <a:pt x="247961" y="2131651"/>
                  <a:pt x="424164" y="2170911"/>
                  <a:pt x="600716" y="2207843"/>
                </a:cubicBezTo>
                <a:cubicBezTo>
                  <a:pt x="988279" y="2288657"/>
                  <a:pt x="1378133" y="2357555"/>
                  <a:pt x="1769512" y="2418011"/>
                </a:cubicBezTo>
                <a:cubicBezTo>
                  <a:pt x="2052426" y="2461587"/>
                  <a:pt x="2335725" y="2501684"/>
                  <a:pt x="2613554" y="2534953"/>
                </a:cubicBezTo>
                <a:cubicBezTo>
                  <a:pt x="2605544" y="2537560"/>
                  <a:pt x="2594611" y="2527504"/>
                  <a:pt x="2581134" y="2525022"/>
                </a:cubicBezTo>
                <a:cubicBezTo>
                  <a:pt x="2087178" y="2433070"/>
                  <a:pt x="1597684" y="2322177"/>
                  <a:pt x="1112635" y="2192325"/>
                </a:cubicBezTo>
                <a:cubicBezTo>
                  <a:pt x="880453" y="2130254"/>
                  <a:pt x="649713" y="2063776"/>
                  <a:pt x="420412" y="1992892"/>
                </a:cubicBezTo>
                <a:lnTo>
                  <a:pt x="0" y="1853975"/>
                </a:lnTo>
                <a:close/>
              </a:path>
            </a:pathLst>
          </a:custGeom>
          <a:solidFill>
            <a:srgbClr val="80AAA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89E79DC-41DE-4AE0-B2CB-2568B71E3D69}"/>
              </a:ext>
            </a:extLst>
          </p:cNvPr>
          <p:cNvSpPr>
            <a:spLocks noGrp="1"/>
          </p:cNvSpPr>
          <p:nvPr>
            <p:ph type="title"/>
          </p:nvPr>
        </p:nvSpPr>
        <p:spPr>
          <a:xfrm>
            <a:off x="630936" y="630936"/>
            <a:ext cx="3419856" cy="1463040"/>
          </a:xfrm>
        </p:spPr>
        <p:txBody>
          <a:bodyPr vert="horz" lIns="91440" tIns="45720" rIns="91440" bIns="45720" rtlCol="0" anchor="ctr">
            <a:normAutofit/>
          </a:bodyPr>
          <a:lstStyle/>
          <a:p>
            <a:r>
              <a:rPr lang="en-US">
                <a:solidFill>
                  <a:srgbClr val="FFFFFF"/>
                </a:solidFill>
              </a:rPr>
              <a:t>Data Table </a:t>
            </a:r>
          </a:p>
        </p:txBody>
      </p:sp>
      <p:pic>
        <p:nvPicPr>
          <p:cNvPr id="7" name="Content Placeholder 6" descr="A picture containing ball, food, game&#10;&#10;Description automatically generated">
            <a:extLst>
              <a:ext uri="{FF2B5EF4-FFF2-40B4-BE49-F238E27FC236}">
                <a16:creationId xmlns:a16="http://schemas.microsoft.com/office/drawing/2014/main" id="{6723A7A9-5664-451A-ABA9-C1C2A44394AF}"/>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007168" y="65589"/>
            <a:ext cx="2724951" cy="2404269"/>
          </a:xfrm>
        </p:spPr>
      </p:pic>
      <mc:AlternateContent xmlns:mc="http://schemas.openxmlformats.org/markup-compatibility/2006" xmlns:p14="http://schemas.microsoft.com/office/powerpoint/2010/main">
        <mc:Choice Requires="p14">
          <p:contentPart p14:bwMode="auto" r:id="rId4">
            <p14:nvContentPartPr>
              <p14:cNvPr id="52" name="Ink 27">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xmlns="">
          <p:pic>
            <p:nvPicPr>
              <p:cNvPr id="52" name="Ink 27">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5"/>
              <a:stretch>
                <a:fillRect/>
              </a:stretch>
            </p:blipFill>
            <p:spPr>
              <a:xfrm>
                <a:off x="5737403" y="1956150"/>
                <a:ext cx="36000" cy="32709"/>
              </a:xfrm>
              <a:prstGeom prst="rect">
                <a:avLst/>
              </a:prstGeom>
            </p:spPr>
          </p:pic>
        </mc:Fallback>
      </mc:AlternateContent>
      <p:sp>
        <p:nvSpPr>
          <p:cNvPr id="53"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992" y="704088"/>
            <a:ext cx="18288" cy="1316736"/>
          </a:xfrm>
          <a:custGeom>
            <a:avLst/>
            <a:gdLst>
              <a:gd name="connsiteX0" fmla="*/ 0 w 18288"/>
              <a:gd name="connsiteY0" fmla="*/ 0 h 1316736"/>
              <a:gd name="connsiteX1" fmla="*/ 18288 w 18288"/>
              <a:gd name="connsiteY1" fmla="*/ 0 h 1316736"/>
              <a:gd name="connsiteX2" fmla="*/ 18288 w 18288"/>
              <a:gd name="connsiteY2" fmla="*/ 632033 h 1316736"/>
              <a:gd name="connsiteX3" fmla="*/ 18288 w 18288"/>
              <a:gd name="connsiteY3" fmla="*/ 1316736 h 1316736"/>
              <a:gd name="connsiteX4" fmla="*/ 0 w 18288"/>
              <a:gd name="connsiteY4" fmla="*/ 1316736 h 1316736"/>
              <a:gd name="connsiteX5" fmla="*/ 0 w 18288"/>
              <a:gd name="connsiteY5" fmla="*/ 671535 h 1316736"/>
              <a:gd name="connsiteX6" fmla="*/ 0 w 18288"/>
              <a:gd name="connsiteY6" fmla="*/ 0 h 1316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8" h="1316736" fill="none" extrusionOk="0">
                <a:moveTo>
                  <a:pt x="0" y="0"/>
                </a:moveTo>
                <a:cubicBezTo>
                  <a:pt x="5414" y="683"/>
                  <a:pt x="12510" y="720"/>
                  <a:pt x="18288" y="0"/>
                </a:cubicBezTo>
                <a:cubicBezTo>
                  <a:pt x="11385" y="276484"/>
                  <a:pt x="47354" y="495364"/>
                  <a:pt x="18288" y="632033"/>
                </a:cubicBezTo>
                <a:cubicBezTo>
                  <a:pt x="-10778" y="768702"/>
                  <a:pt x="26786" y="1005085"/>
                  <a:pt x="18288" y="1316736"/>
                </a:cubicBezTo>
                <a:cubicBezTo>
                  <a:pt x="9577" y="1315893"/>
                  <a:pt x="6900" y="1316365"/>
                  <a:pt x="0" y="1316736"/>
                </a:cubicBezTo>
                <a:cubicBezTo>
                  <a:pt x="-29997" y="1144491"/>
                  <a:pt x="20055" y="926108"/>
                  <a:pt x="0" y="671535"/>
                </a:cubicBezTo>
                <a:cubicBezTo>
                  <a:pt x="-20055" y="416962"/>
                  <a:pt x="15787" y="211813"/>
                  <a:pt x="0" y="0"/>
                </a:cubicBezTo>
                <a:close/>
              </a:path>
              <a:path w="18288" h="1316736" stroke="0" extrusionOk="0">
                <a:moveTo>
                  <a:pt x="0" y="0"/>
                </a:moveTo>
                <a:cubicBezTo>
                  <a:pt x="5341" y="9"/>
                  <a:pt x="11148" y="-611"/>
                  <a:pt x="18288" y="0"/>
                </a:cubicBezTo>
                <a:cubicBezTo>
                  <a:pt x="-6741" y="195124"/>
                  <a:pt x="36996" y="409062"/>
                  <a:pt x="18288" y="618866"/>
                </a:cubicBezTo>
                <a:cubicBezTo>
                  <a:pt x="-420" y="828670"/>
                  <a:pt x="28345" y="1144651"/>
                  <a:pt x="18288" y="1316736"/>
                </a:cubicBezTo>
                <a:cubicBezTo>
                  <a:pt x="10476" y="1317615"/>
                  <a:pt x="8805" y="1316987"/>
                  <a:pt x="0" y="1316736"/>
                </a:cubicBezTo>
                <a:cubicBezTo>
                  <a:pt x="30302" y="1053606"/>
                  <a:pt x="-1997" y="890047"/>
                  <a:pt x="0" y="671535"/>
                </a:cubicBezTo>
                <a:cubicBezTo>
                  <a:pt x="1997" y="453023"/>
                  <a:pt x="-25538" y="322042"/>
                  <a:pt x="0" y="0"/>
                </a:cubicBezTo>
                <a:close/>
              </a:path>
            </a:pathLst>
          </a:custGeom>
          <a:solidFill>
            <a:srgbClr val="80AAA0"/>
          </a:solidFill>
          <a:ln w="34925">
            <a:solidFill>
              <a:srgbClr val="80AAA0"/>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4" name="Content Placeholder 3">
            <a:extLst>
              <a:ext uri="{FF2B5EF4-FFF2-40B4-BE49-F238E27FC236}">
                <a16:creationId xmlns:a16="http://schemas.microsoft.com/office/drawing/2014/main" id="{79EB3428-545A-4F5C-83CF-9470C7F3C730}"/>
              </a:ext>
            </a:extLst>
          </p:cNvPr>
          <p:cNvGraphicFramePr>
            <a:graphicFrameLocks/>
          </p:cNvGraphicFramePr>
          <p:nvPr>
            <p:extLst>
              <p:ext uri="{D42A27DB-BD31-4B8C-83A1-F6EECF244321}">
                <p14:modId xmlns:p14="http://schemas.microsoft.com/office/powerpoint/2010/main" val="448635151"/>
              </p:ext>
            </p:extLst>
          </p:nvPr>
        </p:nvGraphicFramePr>
        <p:xfrm>
          <a:off x="793525" y="3388468"/>
          <a:ext cx="10592760" cy="2550922"/>
        </p:xfrm>
        <a:graphic>
          <a:graphicData uri="http://schemas.openxmlformats.org/drawingml/2006/table">
            <a:tbl>
              <a:tblPr firstRow="1" firstCol="1" bandRow="1">
                <a:solidFill>
                  <a:srgbClr val="F2F2F2">
                    <a:alpha val="45098"/>
                  </a:srgbClr>
                </a:solidFill>
              </a:tblPr>
              <a:tblGrid>
                <a:gridCol w="1939212">
                  <a:extLst>
                    <a:ext uri="{9D8B030D-6E8A-4147-A177-3AD203B41FA5}">
                      <a16:colId xmlns:a16="http://schemas.microsoft.com/office/drawing/2014/main" val="2647014498"/>
                    </a:ext>
                  </a:extLst>
                </a:gridCol>
                <a:gridCol w="1480820">
                  <a:extLst>
                    <a:ext uri="{9D8B030D-6E8A-4147-A177-3AD203B41FA5}">
                      <a16:colId xmlns:a16="http://schemas.microsoft.com/office/drawing/2014/main" val="1500448355"/>
                    </a:ext>
                  </a:extLst>
                </a:gridCol>
                <a:gridCol w="1218883">
                  <a:extLst>
                    <a:ext uri="{9D8B030D-6E8A-4147-A177-3AD203B41FA5}">
                      <a16:colId xmlns:a16="http://schemas.microsoft.com/office/drawing/2014/main" val="1065714433"/>
                    </a:ext>
                  </a:extLst>
                </a:gridCol>
                <a:gridCol w="1686006">
                  <a:extLst>
                    <a:ext uri="{9D8B030D-6E8A-4147-A177-3AD203B41FA5}">
                      <a16:colId xmlns:a16="http://schemas.microsoft.com/office/drawing/2014/main" val="1823342354"/>
                    </a:ext>
                  </a:extLst>
                </a:gridCol>
                <a:gridCol w="1476456">
                  <a:extLst>
                    <a:ext uri="{9D8B030D-6E8A-4147-A177-3AD203B41FA5}">
                      <a16:colId xmlns:a16="http://schemas.microsoft.com/office/drawing/2014/main" val="3100769718"/>
                    </a:ext>
                  </a:extLst>
                </a:gridCol>
                <a:gridCol w="1546306">
                  <a:extLst>
                    <a:ext uri="{9D8B030D-6E8A-4147-A177-3AD203B41FA5}">
                      <a16:colId xmlns:a16="http://schemas.microsoft.com/office/drawing/2014/main" val="3136397701"/>
                    </a:ext>
                  </a:extLst>
                </a:gridCol>
                <a:gridCol w="1245077">
                  <a:extLst>
                    <a:ext uri="{9D8B030D-6E8A-4147-A177-3AD203B41FA5}">
                      <a16:colId xmlns:a16="http://schemas.microsoft.com/office/drawing/2014/main" val="3664945863"/>
                    </a:ext>
                  </a:extLst>
                </a:gridCol>
              </a:tblGrid>
              <a:tr h="938784">
                <a:tc>
                  <a:txBody>
                    <a:bodyPr/>
                    <a:lstStyle/>
                    <a:p>
                      <a:pPr marL="0" marR="0" algn="ctr" fontAlgn="b">
                        <a:spcBef>
                          <a:spcPts val="0"/>
                        </a:spcBef>
                        <a:spcAft>
                          <a:spcPts val="0"/>
                        </a:spcAft>
                      </a:pPr>
                      <a:r>
                        <a:rPr lang="en-US" sz="3900" b="0" i="0" u="none" strike="noStrike" cap="none" spc="0">
                          <a:solidFill>
                            <a:schemeClr val="bg1"/>
                          </a:solidFill>
                          <a:effectLst/>
                          <a:latin typeface="Times New Roman" panose="02020603050405020304" pitchFamily="18" charset="0"/>
                          <a:ea typeface="Times New Roman" panose="02020603050405020304" pitchFamily="18" charset="0"/>
                        </a:rPr>
                        <a:t>Atom</a:t>
                      </a:r>
                      <a:endParaRPr lang="en-US" sz="3900" b="0" i="0" u="none" strike="noStrike" cap="none" spc="0">
                        <a:solidFill>
                          <a:schemeClr val="bg1"/>
                        </a:solidFill>
                        <a:effectLst/>
                        <a:latin typeface="Arial" panose="020B0604020202020204" pitchFamily="34" charset="0"/>
                      </a:endParaRPr>
                    </a:p>
                  </a:txBody>
                  <a:tcPr marL="72034" marR="72034" marT="251460" marB="0" anchor="ctr">
                    <a:lnL w="12700" cmpd="sng">
                      <a:noFill/>
                    </a:lnL>
                    <a:lnR w="12700" cmpd="sng">
                      <a:noFill/>
                    </a:lnR>
                    <a:lnT w="19050" cap="flat" cmpd="sng" algn="ctr">
                      <a:noFill/>
                      <a:prstDash val="solid"/>
                    </a:lnT>
                    <a:lnB w="38100" cmpd="sng">
                      <a:noFill/>
                    </a:lnB>
                    <a:solidFill>
                      <a:schemeClr val="tx1"/>
                    </a:solidFill>
                  </a:tcPr>
                </a:tc>
                <a:tc>
                  <a:txBody>
                    <a:bodyPr/>
                    <a:lstStyle/>
                    <a:p>
                      <a:pPr marL="0" marR="0" algn="ctr" fontAlgn="b">
                        <a:spcBef>
                          <a:spcPts val="0"/>
                        </a:spcBef>
                        <a:spcAft>
                          <a:spcPts val="0"/>
                        </a:spcAft>
                      </a:pPr>
                      <a:r>
                        <a:rPr lang="en-US" sz="3900" b="0" i="0" u="none" strike="noStrike" cap="none" spc="0">
                          <a:solidFill>
                            <a:schemeClr val="bg1"/>
                          </a:solidFill>
                          <a:effectLst/>
                          <a:latin typeface="Times New Roman" panose="02020603050405020304" pitchFamily="18" charset="0"/>
                          <a:ea typeface="Times New Roman" panose="02020603050405020304" pitchFamily="18" charset="0"/>
                        </a:rPr>
                        <a:t>O</a:t>
                      </a:r>
                      <a:endParaRPr lang="en-US" sz="3900" b="0" i="0" u="none" strike="noStrike" cap="none" spc="0">
                        <a:solidFill>
                          <a:schemeClr val="bg1"/>
                        </a:solidFill>
                        <a:effectLst/>
                        <a:latin typeface="Arial" panose="020B0604020202020204" pitchFamily="34" charset="0"/>
                      </a:endParaRPr>
                    </a:p>
                  </a:txBody>
                  <a:tcPr marL="72034" marR="72034" marT="251460" marB="0" anchor="ctr">
                    <a:lnL w="12700" cmpd="sng">
                      <a:noFill/>
                    </a:lnL>
                    <a:lnR w="12700" cmpd="sng">
                      <a:noFill/>
                    </a:lnR>
                    <a:lnT w="19050" cap="flat" cmpd="sng" algn="ctr">
                      <a:noFill/>
                      <a:prstDash val="solid"/>
                    </a:lnT>
                    <a:lnB w="38100" cmpd="sng">
                      <a:noFill/>
                    </a:lnB>
                    <a:solidFill>
                      <a:schemeClr val="tx1"/>
                    </a:solidFill>
                  </a:tcPr>
                </a:tc>
                <a:tc>
                  <a:txBody>
                    <a:bodyPr/>
                    <a:lstStyle/>
                    <a:p>
                      <a:pPr marL="0" marR="0" algn="ctr" fontAlgn="b">
                        <a:spcBef>
                          <a:spcPts val="0"/>
                        </a:spcBef>
                        <a:spcAft>
                          <a:spcPts val="0"/>
                        </a:spcAft>
                      </a:pPr>
                      <a:r>
                        <a:rPr lang="en-US" sz="3900" b="0" i="0" u="none" strike="noStrike" cap="none" spc="0">
                          <a:solidFill>
                            <a:schemeClr val="bg1"/>
                          </a:solidFill>
                          <a:effectLst/>
                          <a:latin typeface="Times New Roman" panose="02020603050405020304" pitchFamily="18" charset="0"/>
                          <a:ea typeface="Times New Roman" panose="02020603050405020304" pitchFamily="18" charset="0"/>
                        </a:rPr>
                        <a:t>H</a:t>
                      </a:r>
                      <a:endParaRPr lang="en-US" sz="3900" b="0" i="0" u="none" strike="noStrike" cap="none" spc="0">
                        <a:solidFill>
                          <a:schemeClr val="bg1"/>
                        </a:solidFill>
                        <a:effectLst/>
                        <a:latin typeface="Arial" panose="020B0604020202020204" pitchFamily="34" charset="0"/>
                      </a:endParaRPr>
                    </a:p>
                  </a:txBody>
                  <a:tcPr marL="72034" marR="72034" marT="251460" marB="0" anchor="ctr">
                    <a:lnL w="12700" cmpd="sng">
                      <a:noFill/>
                    </a:lnL>
                    <a:lnR w="12700" cmpd="sng">
                      <a:noFill/>
                    </a:lnR>
                    <a:lnT w="19050" cap="flat" cmpd="sng" algn="ctr">
                      <a:noFill/>
                      <a:prstDash val="solid"/>
                    </a:lnT>
                    <a:lnB w="38100" cmpd="sng">
                      <a:noFill/>
                    </a:lnB>
                    <a:solidFill>
                      <a:schemeClr val="tx1"/>
                    </a:solidFill>
                  </a:tcPr>
                </a:tc>
                <a:tc>
                  <a:txBody>
                    <a:bodyPr/>
                    <a:lstStyle/>
                    <a:p>
                      <a:pPr marL="0" marR="0" algn="ctr" fontAlgn="b">
                        <a:spcBef>
                          <a:spcPts val="0"/>
                        </a:spcBef>
                        <a:spcAft>
                          <a:spcPts val="0"/>
                        </a:spcAft>
                      </a:pPr>
                      <a:r>
                        <a:rPr lang="en-US" sz="3900" b="0" i="0" u="none" strike="noStrike" cap="none" spc="0">
                          <a:solidFill>
                            <a:schemeClr val="bg1"/>
                          </a:solidFill>
                          <a:effectLst/>
                          <a:latin typeface="Times New Roman" panose="02020603050405020304" pitchFamily="18" charset="0"/>
                          <a:ea typeface="Times New Roman" panose="02020603050405020304" pitchFamily="18" charset="0"/>
                        </a:rPr>
                        <a:t>Na</a:t>
                      </a:r>
                      <a:endParaRPr lang="en-US" sz="3900" b="0" i="0" u="none" strike="noStrike" cap="none" spc="0">
                        <a:solidFill>
                          <a:schemeClr val="bg1"/>
                        </a:solidFill>
                        <a:effectLst/>
                        <a:latin typeface="Arial" panose="020B0604020202020204" pitchFamily="34" charset="0"/>
                      </a:endParaRPr>
                    </a:p>
                  </a:txBody>
                  <a:tcPr marL="72034" marR="72034" marT="251460" marB="0" anchor="ctr">
                    <a:lnL w="12700" cmpd="sng">
                      <a:noFill/>
                    </a:lnL>
                    <a:lnR w="12700" cmpd="sng">
                      <a:noFill/>
                    </a:lnR>
                    <a:lnT w="19050" cap="flat" cmpd="sng" algn="ctr">
                      <a:noFill/>
                      <a:prstDash val="solid"/>
                    </a:lnT>
                    <a:lnB w="38100" cmpd="sng">
                      <a:noFill/>
                    </a:lnB>
                    <a:solidFill>
                      <a:schemeClr val="tx1"/>
                    </a:solidFill>
                  </a:tcPr>
                </a:tc>
                <a:tc>
                  <a:txBody>
                    <a:bodyPr/>
                    <a:lstStyle/>
                    <a:p>
                      <a:pPr marL="0" marR="0" algn="ctr" fontAlgn="b">
                        <a:spcBef>
                          <a:spcPts val="0"/>
                        </a:spcBef>
                        <a:spcAft>
                          <a:spcPts val="0"/>
                        </a:spcAft>
                      </a:pPr>
                      <a:r>
                        <a:rPr lang="en-US" sz="3900" b="0" i="0" u="none" strike="noStrike" cap="none" spc="0">
                          <a:solidFill>
                            <a:schemeClr val="bg1"/>
                          </a:solidFill>
                          <a:effectLst/>
                          <a:latin typeface="Times New Roman" panose="02020603050405020304" pitchFamily="18" charset="0"/>
                          <a:ea typeface="Times New Roman" panose="02020603050405020304" pitchFamily="18" charset="0"/>
                        </a:rPr>
                        <a:t>Cl</a:t>
                      </a:r>
                      <a:endParaRPr lang="en-US" sz="3900" b="0" i="0" u="none" strike="noStrike" cap="none" spc="0">
                        <a:solidFill>
                          <a:schemeClr val="bg1"/>
                        </a:solidFill>
                        <a:effectLst/>
                        <a:latin typeface="Arial" panose="020B0604020202020204" pitchFamily="34" charset="0"/>
                      </a:endParaRPr>
                    </a:p>
                  </a:txBody>
                  <a:tcPr marL="72034" marR="72034" marT="251460" marB="0" anchor="ctr">
                    <a:lnL w="12700" cmpd="sng">
                      <a:noFill/>
                    </a:lnL>
                    <a:lnR w="12700" cmpd="sng">
                      <a:noFill/>
                    </a:lnR>
                    <a:lnT w="19050" cap="flat" cmpd="sng" algn="ctr">
                      <a:noFill/>
                      <a:prstDash val="solid"/>
                    </a:lnT>
                    <a:lnB w="38100" cmpd="sng">
                      <a:noFill/>
                    </a:lnB>
                    <a:solidFill>
                      <a:schemeClr val="tx1"/>
                    </a:solidFill>
                  </a:tcPr>
                </a:tc>
                <a:tc>
                  <a:txBody>
                    <a:bodyPr/>
                    <a:lstStyle/>
                    <a:p>
                      <a:pPr marL="0" marR="0" algn="ctr" fontAlgn="b">
                        <a:spcBef>
                          <a:spcPts val="0"/>
                        </a:spcBef>
                        <a:spcAft>
                          <a:spcPts val="0"/>
                        </a:spcAft>
                      </a:pPr>
                      <a:r>
                        <a:rPr lang="en-US" sz="3900" b="0" i="0" u="none" strike="noStrike" cap="none" spc="0">
                          <a:solidFill>
                            <a:schemeClr val="bg1"/>
                          </a:solidFill>
                          <a:effectLst/>
                          <a:latin typeface="Times New Roman" panose="02020603050405020304" pitchFamily="18" charset="0"/>
                          <a:ea typeface="Times New Roman" panose="02020603050405020304" pitchFamily="18" charset="0"/>
                        </a:rPr>
                        <a:t>K</a:t>
                      </a:r>
                      <a:endParaRPr lang="en-US" sz="3900" b="0" i="0" u="none" strike="noStrike" cap="none" spc="0">
                        <a:solidFill>
                          <a:schemeClr val="bg1"/>
                        </a:solidFill>
                        <a:effectLst/>
                        <a:latin typeface="Arial" panose="020B0604020202020204" pitchFamily="34" charset="0"/>
                      </a:endParaRPr>
                    </a:p>
                  </a:txBody>
                  <a:tcPr marL="72034" marR="72034" marT="251460" marB="0" anchor="ctr">
                    <a:lnL w="12700" cmpd="sng">
                      <a:noFill/>
                    </a:lnL>
                    <a:lnR w="12700" cmpd="sng">
                      <a:noFill/>
                    </a:lnR>
                    <a:lnT w="19050" cap="flat" cmpd="sng" algn="ctr">
                      <a:noFill/>
                      <a:prstDash val="solid"/>
                    </a:lnT>
                    <a:lnB w="38100" cmpd="sng">
                      <a:noFill/>
                    </a:lnB>
                    <a:solidFill>
                      <a:schemeClr val="tx1"/>
                    </a:solidFill>
                  </a:tcPr>
                </a:tc>
                <a:tc>
                  <a:txBody>
                    <a:bodyPr/>
                    <a:lstStyle/>
                    <a:p>
                      <a:pPr marL="0" marR="0" algn="ctr" fontAlgn="b">
                        <a:spcBef>
                          <a:spcPts val="0"/>
                        </a:spcBef>
                        <a:spcAft>
                          <a:spcPts val="0"/>
                        </a:spcAft>
                      </a:pPr>
                      <a:r>
                        <a:rPr lang="en-US" sz="3900" b="0" i="0" u="none" strike="noStrike" cap="none" spc="0">
                          <a:solidFill>
                            <a:schemeClr val="bg1"/>
                          </a:solidFill>
                          <a:effectLst/>
                          <a:latin typeface="Times New Roman" panose="02020603050405020304" pitchFamily="18" charset="0"/>
                          <a:ea typeface="Times New Roman" panose="02020603050405020304" pitchFamily="18" charset="0"/>
                        </a:rPr>
                        <a:t>Ca</a:t>
                      </a:r>
                      <a:endParaRPr lang="en-US" sz="3900" b="0" i="0" u="none" strike="noStrike" cap="none" spc="0">
                        <a:solidFill>
                          <a:schemeClr val="bg1"/>
                        </a:solidFill>
                        <a:effectLst/>
                        <a:latin typeface="Arial" panose="020B0604020202020204" pitchFamily="34" charset="0"/>
                      </a:endParaRPr>
                    </a:p>
                  </a:txBody>
                  <a:tcPr marL="72034" marR="72034" marT="251460" marB="0" anchor="ctr">
                    <a:lnL w="12700" cmpd="sng">
                      <a:noFill/>
                    </a:lnL>
                    <a:lnR w="12700" cmpd="sng">
                      <a:noFill/>
                    </a:lnR>
                    <a:lnT w="19050" cap="flat" cmpd="sng" algn="ctr">
                      <a:noFill/>
                      <a:prstDash val="solid"/>
                    </a:lnT>
                    <a:lnB w="38100" cmpd="sng">
                      <a:noFill/>
                    </a:lnB>
                    <a:solidFill>
                      <a:schemeClr val="tx1"/>
                    </a:solidFill>
                  </a:tcPr>
                </a:tc>
                <a:extLst>
                  <a:ext uri="{0D108BD9-81ED-4DB2-BD59-A6C34878D82A}">
                    <a16:rowId xmlns:a16="http://schemas.microsoft.com/office/drawing/2014/main" val="2643415149"/>
                  </a:ext>
                </a:extLst>
              </a:tr>
              <a:tr h="806069">
                <a:tc>
                  <a:txBody>
                    <a:bodyPr/>
                    <a:lstStyle/>
                    <a:p>
                      <a:pPr marL="0" marR="0" algn="ctr" fontAlgn="b">
                        <a:lnSpc>
                          <a:spcPts val="1335"/>
                        </a:lnSpc>
                        <a:spcBef>
                          <a:spcPts val="0"/>
                        </a:spcBef>
                        <a:spcAft>
                          <a:spcPts val="0"/>
                        </a:spcAft>
                      </a:pPr>
                      <a:r>
                        <a:rPr lang="en-US" sz="3300" b="1" i="0" u="none" strike="noStrike" cap="none" spc="0">
                          <a:solidFill>
                            <a:schemeClr val="tx1"/>
                          </a:solidFill>
                          <a:effectLst/>
                          <a:latin typeface="Times New Roman" panose="02020603050405020304" pitchFamily="18" charset="0"/>
                          <a:ea typeface="Times New Roman" panose="02020603050405020304" pitchFamily="18" charset="0"/>
                        </a:rPr>
                        <a:t>Color:</a:t>
                      </a:r>
                      <a:endParaRPr lang="en-US" sz="3300" b="1" i="0" u="none" strike="noStrike" cap="none" spc="0">
                        <a:solidFill>
                          <a:schemeClr val="tx1"/>
                        </a:solidFill>
                        <a:effectLst/>
                        <a:latin typeface="Arial" panose="020B0604020202020204" pitchFamily="34" charset="0"/>
                      </a:endParaRPr>
                    </a:p>
                  </a:txBody>
                  <a:tcPr marL="72034" marR="72034" marT="251460" marB="0" anchor="b">
                    <a:lnL w="12700" cmpd="sng">
                      <a:noFill/>
                      <a:prstDash val="solid"/>
                    </a:lnL>
                    <a:lnR w="12700" cmpd="sng">
                      <a:noFill/>
                      <a:prstDash val="solid"/>
                    </a:lnR>
                    <a:lnT w="38100" cmpd="sng">
                      <a:noFill/>
                    </a:lnT>
                    <a:lnB w="12700" cap="flat" cmpd="sng" algn="ctr">
                      <a:solidFill>
                        <a:schemeClr val="bg1">
                          <a:lumMod val="75000"/>
                        </a:schemeClr>
                      </a:solidFill>
                      <a:prstDash val="solid"/>
                    </a:lnB>
                    <a:solidFill>
                      <a:srgbClr val="F2F2F2">
                        <a:alpha val="45098"/>
                      </a:srgbClr>
                    </a:solidFill>
                  </a:tcPr>
                </a:tc>
                <a:tc>
                  <a:txBody>
                    <a:bodyPr/>
                    <a:lstStyle/>
                    <a:p>
                      <a:pPr marL="0" marR="0" algn="ctr" fontAlgn="b">
                        <a:lnSpc>
                          <a:spcPts val="1335"/>
                        </a:lnSpc>
                        <a:spcBef>
                          <a:spcPts val="0"/>
                        </a:spcBef>
                        <a:spcAft>
                          <a:spcPts val="0"/>
                        </a:spcAft>
                      </a:pPr>
                      <a:r>
                        <a:rPr lang="en-US" sz="3300" b="0" i="0" u="none" strike="noStrike" cap="none" spc="0">
                          <a:solidFill>
                            <a:schemeClr val="tx1"/>
                          </a:solidFill>
                          <a:effectLst/>
                          <a:latin typeface="Times New Roman" panose="02020603050405020304" pitchFamily="18" charset="0"/>
                          <a:ea typeface="Times New Roman" panose="02020603050405020304" pitchFamily="18" charset="0"/>
                        </a:rPr>
                        <a:t>White</a:t>
                      </a:r>
                      <a:endParaRPr lang="en-US" sz="3300" b="0" i="0" u="none" strike="noStrike" cap="none" spc="0">
                        <a:solidFill>
                          <a:schemeClr val="tx1"/>
                        </a:solidFill>
                        <a:effectLst/>
                        <a:latin typeface="Arial" panose="020B0604020202020204" pitchFamily="34" charset="0"/>
                      </a:endParaRPr>
                    </a:p>
                  </a:txBody>
                  <a:tcPr marL="72034" marR="72034" marT="251460" marB="0" anchor="b">
                    <a:lnL w="12700" cmpd="sng">
                      <a:noFill/>
                      <a:prstDash val="solid"/>
                    </a:lnL>
                    <a:lnR w="12700" cmpd="sng">
                      <a:noFill/>
                      <a:prstDash val="solid"/>
                    </a:lnR>
                    <a:lnT w="38100" cmpd="sng">
                      <a:noFill/>
                    </a:lnT>
                    <a:lnB w="12700" cap="flat" cmpd="sng" algn="ctr">
                      <a:solidFill>
                        <a:schemeClr val="bg1">
                          <a:lumMod val="75000"/>
                        </a:schemeClr>
                      </a:solidFill>
                      <a:prstDash val="solid"/>
                    </a:lnB>
                    <a:solidFill>
                      <a:srgbClr val="F2F2F2">
                        <a:alpha val="45098"/>
                      </a:srgbClr>
                    </a:solidFill>
                  </a:tcPr>
                </a:tc>
                <a:tc>
                  <a:txBody>
                    <a:bodyPr/>
                    <a:lstStyle/>
                    <a:p>
                      <a:pPr marL="0" marR="0" algn="ctr" fontAlgn="b">
                        <a:lnSpc>
                          <a:spcPts val="1335"/>
                        </a:lnSpc>
                        <a:spcBef>
                          <a:spcPts val="0"/>
                        </a:spcBef>
                        <a:spcAft>
                          <a:spcPts val="0"/>
                        </a:spcAft>
                      </a:pPr>
                      <a:r>
                        <a:rPr lang="en-US" sz="3300" b="0" i="0" u="none" strike="noStrike" cap="none" spc="0">
                          <a:solidFill>
                            <a:schemeClr val="tx1"/>
                          </a:solidFill>
                          <a:effectLst/>
                          <a:latin typeface="Times New Roman" panose="02020603050405020304" pitchFamily="18" charset="0"/>
                          <a:ea typeface="Times New Roman" panose="02020603050405020304" pitchFamily="18" charset="0"/>
                        </a:rPr>
                        <a:t>Pink</a:t>
                      </a:r>
                      <a:endParaRPr lang="en-US" sz="3300" b="0" i="0" u="none" strike="noStrike" cap="none" spc="0">
                        <a:solidFill>
                          <a:schemeClr val="tx1"/>
                        </a:solidFill>
                        <a:effectLst/>
                        <a:latin typeface="Arial" panose="020B0604020202020204" pitchFamily="34" charset="0"/>
                      </a:endParaRPr>
                    </a:p>
                  </a:txBody>
                  <a:tcPr marL="72034" marR="72034" marT="251460" marB="0" anchor="b">
                    <a:lnL w="12700" cmpd="sng">
                      <a:noFill/>
                      <a:prstDash val="solid"/>
                    </a:lnL>
                    <a:lnR w="12700" cmpd="sng">
                      <a:noFill/>
                      <a:prstDash val="solid"/>
                    </a:lnR>
                    <a:lnT w="38100" cmpd="sng">
                      <a:noFill/>
                    </a:lnT>
                    <a:lnB w="12700" cap="flat" cmpd="sng" algn="ctr">
                      <a:solidFill>
                        <a:schemeClr val="bg1">
                          <a:lumMod val="75000"/>
                        </a:schemeClr>
                      </a:solidFill>
                      <a:prstDash val="solid"/>
                    </a:lnB>
                    <a:solidFill>
                      <a:srgbClr val="F2F2F2">
                        <a:alpha val="45098"/>
                      </a:srgbClr>
                    </a:solidFill>
                  </a:tcPr>
                </a:tc>
                <a:tc>
                  <a:txBody>
                    <a:bodyPr/>
                    <a:lstStyle/>
                    <a:p>
                      <a:pPr marL="0" marR="0" algn="ctr" fontAlgn="b">
                        <a:lnSpc>
                          <a:spcPts val="1335"/>
                        </a:lnSpc>
                        <a:spcBef>
                          <a:spcPts val="0"/>
                        </a:spcBef>
                        <a:spcAft>
                          <a:spcPts val="0"/>
                        </a:spcAft>
                      </a:pPr>
                      <a:r>
                        <a:rPr lang="en-US" sz="3300" b="0" i="0" u="none" strike="noStrike" cap="none" spc="0">
                          <a:solidFill>
                            <a:schemeClr val="tx1"/>
                          </a:solidFill>
                          <a:effectLst/>
                          <a:latin typeface="Times New Roman" panose="02020603050405020304" pitchFamily="18" charset="0"/>
                          <a:ea typeface="Times New Roman" panose="02020603050405020304" pitchFamily="18" charset="0"/>
                        </a:rPr>
                        <a:t>Orange</a:t>
                      </a:r>
                      <a:endParaRPr lang="en-US" sz="3300" b="0" i="0" u="none" strike="noStrike" cap="none" spc="0">
                        <a:solidFill>
                          <a:schemeClr val="tx1"/>
                        </a:solidFill>
                        <a:effectLst/>
                        <a:latin typeface="Arial" panose="020B0604020202020204" pitchFamily="34" charset="0"/>
                      </a:endParaRPr>
                    </a:p>
                  </a:txBody>
                  <a:tcPr marL="72034" marR="72034" marT="251460" marB="0" anchor="b">
                    <a:lnL w="12700" cmpd="sng">
                      <a:noFill/>
                      <a:prstDash val="solid"/>
                    </a:lnL>
                    <a:lnR w="12700" cmpd="sng">
                      <a:noFill/>
                      <a:prstDash val="solid"/>
                    </a:lnR>
                    <a:lnT w="38100" cmpd="sng">
                      <a:noFill/>
                    </a:lnT>
                    <a:lnB w="12700" cap="flat" cmpd="sng" algn="ctr">
                      <a:solidFill>
                        <a:schemeClr val="bg1">
                          <a:lumMod val="75000"/>
                        </a:schemeClr>
                      </a:solidFill>
                      <a:prstDash val="solid"/>
                    </a:lnB>
                    <a:solidFill>
                      <a:srgbClr val="F2F2F2">
                        <a:alpha val="45098"/>
                      </a:srgbClr>
                    </a:solidFill>
                  </a:tcPr>
                </a:tc>
                <a:tc>
                  <a:txBody>
                    <a:bodyPr/>
                    <a:lstStyle/>
                    <a:p>
                      <a:pPr marL="0" marR="0" algn="ctr" fontAlgn="b">
                        <a:lnSpc>
                          <a:spcPts val="1335"/>
                        </a:lnSpc>
                        <a:spcBef>
                          <a:spcPts val="0"/>
                        </a:spcBef>
                        <a:spcAft>
                          <a:spcPts val="0"/>
                        </a:spcAft>
                      </a:pPr>
                      <a:r>
                        <a:rPr lang="en-US" sz="3300" b="0" i="0" u="none" strike="noStrike" cap="none" spc="0">
                          <a:solidFill>
                            <a:schemeClr val="tx1"/>
                          </a:solidFill>
                          <a:effectLst/>
                          <a:latin typeface="Times New Roman" panose="02020603050405020304" pitchFamily="18" charset="0"/>
                          <a:ea typeface="Times New Roman" panose="02020603050405020304" pitchFamily="18" charset="0"/>
                        </a:rPr>
                        <a:t>Green</a:t>
                      </a:r>
                      <a:endParaRPr lang="en-US" sz="3300" b="0" i="0" u="none" strike="noStrike" cap="none" spc="0">
                        <a:solidFill>
                          <a:schemeClr val="tx1"/>
                        </a:solidFill>
                        <a:effectLst/>
                        <a:latin typeface="Arial" panose="020B0604020202020204" pitchFamily="34" charset="0"/>
                      </a:endParaRPr>
                    </a:p>
                  </a:txBody>
                  <a:tcPr marL="72034" marR="72034" marT="251460" marB="0" anchor="b">
                    <a:lnL w="12700" cmpd="sng">
                      <a:noFill/>
                      <a:prstDash val="solid"/>
                    </a:lnL>
                    <a:lnR w="12700" cmpd="sng">
                      <a:noFill/>
                      <a:prstDash val="solid"/>
                    </a:lnR>
                    <a:lnT w="38100" cmpd="sng">
                      <a:noFill/>
                    </a:lnT>
                    <a:lnB w="12700" cap="flat" cmpd="sng" algn="ctr">
                      <a:solidFill>
                        <a:schemeClr val="bg1">
                          <a:lumMod val="75000"/>
                        </a:schemeClr>
                      </a:solidFill>
                      <a:prstDash val="solid"/>
                    </a:lnB>
                    <a:solidFill>
                      <a:srgbClr val="F2F2F2">
                        <a:alpha val="45098"/>
                      </a:srgbClr>
                    </a:solidFill>
                  </a:tcPr>
                </a:tc>
                <a:tc>
                  <a:txBody>
                    <a:bodyPr/>
                    <a:lstStyle/>
                    <a:p>
                      <a:pPr marL="0" marR="0" algn="ctr" fontAlgn="b">
                        <a:lnSpc>
                          <a:spcPts val="1335"/>
                        </a:lnSpc>
                        <a:spcBef>
                          <a:spcPts val="0"/>
                        </a:spcBef>
                        <a:spcAft>
                          <a:spcPts val="0"/>
                        </a:spcAft>
                      </a:pPr>
                      <a:r>
                        <a:rPr lang="en-US" sz="3300" b="0" i="0" u="none" strike="noStrike" cap="none" spc="0">
                          <a:solidFill>
                            <a:schemeClr val="tx1"/>
                          </a:solidFill>
                          <a:effectLst/>
                          <a:latin typeface="Times New Roman" panose="02020603050405020304" pitchFamily="18" charset="0"/>
                          <a:ea typeface="Times New Roman" panose="02020603050405020304" pitchFamily="18" charset="0"/>
                        </a:rPr>
                        <a:t>Purple</a:t>
                      </a:r>
                      <a:endParaRPr lang="en-US" sz="3300" b="0" i="0" u="none" strike="noStrike" cap="none" spc="0">
                        <a:solidFill>
                          <a:schemeClr val="tx1"/>
                        </a:solidFill>
                        <a:effectLst/>
                        <a:latin typeface="Arial" panose="020B0604020202020204" pitchFamily="34" charset="0"/>
                      </a:endParaRPr>
                    </a:p>
                  </a:txBody>
                  <a:tcPr marL="72034" marR="72034" marT="251460" marB="0" anchor="b">
                    <a:lnL w="12700" cmpd="sng">
                      <a:noFill/>
                      <a:prstDash val="solid"/>
                    </a:lnL>
                    <a:lnR w="12700" cmpd="sng">
                      <a:noFill/>
                      <a:prstDash val="solid"/>
                    </a:lnR>
                    <a:lnT w="38100" cmpd="sng">
                      <a:noFill/>
                    </a:lnT>
                    <a:lnB w="12700" cap="flat" cmpd="sng" algn="ctr">
                      <a:solidFill>
                        <a:schemeClr val="bg1">
                          <a:lumMod val="75000"/>
                        </a:schemeClr>
                      </a:solidFill>
                      <a:prstDash val="solid"/>
                    </a:lnB>
                    <a:solidFill>
                      <a:srgbClr val="F2F2F2">
                        <a:alpha val="45098"/>
                      </a:srgbClr>
                    </a:solidFill>
                  </a:tcPr>
                </a:tc>
                <a:tc>
                  <a:txBody>
                    <a:bodyPr/>
                    <a:lstStyle/>
                    <a:p>
                      <a:pPr marL="0" marR="0" algn="ctr" fontAlgn="b">
                        <a:lnSpc>
                          <a:spcPts val="1335"/>
                        </a:lnSpc>
                        <a:spcBef>
                          <a:spcPts val="0"/>
                        </a:spcBef>
                        <a:spcAft>
                          <a:spcPts val="0"/>
                        </a:spcAft>
                      </a:pPr>
                      <a:r>
                        <a:rPr lang="en-US" sz="3300" b="0" i="0" u="none" strike="noStrike" cap="none" spc="0">
                          <a:solidFill>
                            <a:schemeClr val="tx1"/>
                          </a:solidFill>
                          <a:effectLst/>
                          <a:latin typeface="Times New Roman" panose="02020603050405020304" pitchFamily="18" charset="0"/>
                          <a:ea typeface="Times New Roman" panose="02020603050405020304" pitchFamily="18" charset="0"/>
                        </a:rPr>
                        <a:t>Blue</a:t>
                      </a:r>
                      <a:endParaRPr lang="en-US" sz="3300" b="0" i="0" u="none" strike="noStrike" cap="none" spc="0">
                        <a:solidFill>
                          <a:schemeClr val="tx1"/>
                        </a:solidFill>
                        <a:effectLst/>
                        <a:latin typeface="Arial" panose="020B0604020202020204" pitchFamily="34" charset="0"/>
                      </a:endParaRPr>
                    </a:p>
                  </a:txBody>
                  <a:tcPr marL="72034" marR="72034" marT="251460" marB="0" anchor="b">
                    <a:lnL w="12700" cmpd="sng">
                      <a:noFill/>
                      <a:prstDash val="solid"/>
                    </a:lnL>
                    <a:lnR w="12700" cmpd="sng">
                      <a:noFill/>
                      <a:prstDash val="solid"/>
                    </a:lnR>
                    <a:lnT w="38100" cmpd="sng">
                      <a:noFill/>
                    </a:lnT>
                    <a:lnB w="12700" cap="flat" cmpd="sng" algn="ctr">
                      <a:solidFill>
                        <a:schemeClr val="bg1">
                          <a:lumMod val="75000"/>
                        </a:schemeClr>
                      </a:solidFill>
                      <a:prstDash val="solid"/>
                    </a:lnB>
                    <a:solidFill>
                      <a:srgbClr val="F2F2F2">
                        <a:alpha val="45098"/>
                      </a:srgbClr>
                    </a:solidFill>
                  </a:tcPr>
                </a:tc>
                <a:extLst>
                  <a:ext uri="{0D108BD9-81ED-4DB2-BD59-A6C34878D82A}">
                    <a16:rowId xmlns:a16="http://schemas.microsoft.com/office/drawing/2014/main" val="2316052167"/>
                  </a:ext>
                </a:extLst>
              </a:tr>
              <a:tr h="806069">
                <a:tc>
                  <a:txBody>
                    <a:bodyPr/>
                    <a:lstStyle/>
                    <a:p>
                      <a:pPr marL="0" marR="0" algn="ctr" fontAlgn="b">
                        <a:lnSpc>
                          <a:spcPts val="1325"/>
                        </a:lnSpc>
                        <a:spcBef>
                          <a:spcPts val="0"/>
                        </a:spcBef>
                        <a:spcAft>
                          <a:spcPts val="0"/>
                        </a:spcAft>
                      </a:pPr>
                      <a:r>
                        <a:rPr lang="en-US" sz="3300" b="1" i="0" u="none" strike="noStrike" cap="none" spc="0">
                          <a:solidFill>
                            <a:schemeClr val="tx1"/>
                          </a:solidFill>
                          <a:effectLst/>
                          <a:latin typeface="Times New Roman" panose="02020603050405020304" pitchFamily="18" charset="0"/>
                          <a:ea typeface="Times New Roman" panose="02020603050405020304" pitchFamily="18" charset="0"/>
                        </a:rPr>
                        <a:t>Number</a:t>
                      </a:r>
                      <a:endParaRPr lang="en-US" sz="3300" b="1" i="0" u="none" strike="noStrike" cap="none" spc="0">
                        <a:solidFill>
                          <a:schemeClr val="tx1"/>
                        </a:solidFill>
                        <a:effectLst/>
                        <a:latin typeface="Arial" panose="020B0604020202020204" pitchFamily="34" charset="0"/>
                      </a:endParaRPr>
                    </a:p>
                  </a:txBody>
                  <a:tcPr marL="72034" marR="72034" marT="251460" marB="0" anchor="b">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marL="0" marR="0" algn="ctr" fontAlgn="b">
                        <a:lnSpc>
                          <a:spcPts val="1325"/>
                        </a:lnSpc>
                        <a:spcBef>
                          <a:spcPts val="0"/>
                        </a:spcBef>
                        <a:spcAft>
                          <a:spcPts val="0"/>
                        </a:spcAft>
                      </a:pPr>
                      <a:r>
                        <a:rPr lang="en-US" sz="3300" b="0" i="0" u="none" strike="noStrike" cap="none" spc="0">
                          <a:solidFill>
                            <a:schemeClr val="tx1"/>
                          </a:solidFill>
                          <a:effectLst/>
                          <a:latin typeface="Times New Roman" panose="02020603050405020304" pitchFamily="18" charset="0"/>
                          <a:ea typeface="Times New Roman" panose="02020603050405020304" pitchFamily="18" charset="0"/>
                        </a:rPr>
                        <a:t>12</a:t>
                      </a:r>
                      <a:endParaRPr lang="en-US" sz="3300" b="0" i="0" u="none" strike="noStrike" cap="none" spc="0">
                        <a:solidFill>
                          <a:schemeClr val="tx1"/>
                        </a:solidFill>
                        <a:effectLst/>
                        <a:latin typeface="Arial" panose="020B0604020202020204" pitchFamily="34" charset="0"/>
                      </a:endParaRPr>
                    </a:p>
                  </a:txBody>
                  <a:tcPr marL="72034" marR="72034" marT="251460" marB="0" anchor="b">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marL="0" marR="0" algn="ctr" fontAlgn="b">
                        <a:lnSpc>
                          <a:spcPts val="1325"/>
                        </a:lnSpc>
                        <a:spcBef>
                          <a:spcPts val="0"/>
                        </a:spcBef>
                        <a:spcAft>
                          <a:spcPts val="0"/>
                        </a:spcAft>
                      </a:pPr>
                      <a:r>
                        <a:rPr lang="en-US" sz="3300" b="0" i="0" u="none" strike="noStrike" cap="none" spc="0">
                          <a:solidFill>
                            <a:schemeClr val="tx1"/>
                          </a:solidFill>
                          <a:effectLst/>
                          <a:latin typeface="Times New Roman" panose="02020603050405020304" pitchFamily="18" charset="0"/>
                          <a:ea typeface="Times New Roman" panose="02020603050405020304" pitchFamily="18" charset="0"/>
                        </a:rPr>
                        <a:t>8</a:t>
                      </a:r>
                      <a:endParaRPr lang="en-US" sz="3300" b="0" i="0" u="none" strike="noStrike" cap="none" spc="0">
                        <a:solidFill>
                          <a:schemeClr val="tx1"/>
                        </a:solidFill>
                        <a:effectLst/>
                        <a:latin typeface="Arial" panose="020B0604020202020204" pitchFamily="34" charset="0"/>
                      </a:endParaRPr>
                    </a:p>
                  </a:txBody>
                  <a:tcPr marL="72034" marR="72034" marT="251460" marB="0" anchor="b">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marL="0" marR="0" algn="ctr" fontAlgn="b">
                        <a:lnSpc>
                          <a:spcPts val="1325"/>
                        </a:lnSpc>
                        <a:spcBef>
                          <a:spcPts val="0"/>
                        </a:spcBef>
                        <a:spcAft>
                          <a:spcPts val="0"/>
                        </a:spcAft>
                      </a:pPr>
                      <a:r>
                        <a:rPr lang="en-US" sz="3300" b="0" i="0" u="none" strike="noStrike" cap="none" spc="0">
                          <a:solidFill>
                            <a:schemeClr val="tx1"/>
                          </a:solidFill>
                          <a:effectLst/>
                          <a:latin typeface="Times New Roman" panose="02020603050405020304" pitchFamily="18" charset="0"/>
                          <a:ea typeface="Times New Roman" panose="02020603050405020304" pitchFamily="18" charset="0"/>
                        </a:rPr>
                        <a:t>4</a:t>
                      </a:r>
                      <a:endParaRPr lang="en-US" sz="3300" b="0" i="0" u="none" strike="noStrike" cap="none" spc="0">
                        <a:solidFill>
                          <a:schemeClr val="tx1"/>
                        </a:solidFill>
                        <a:effectLst/>
                        <a:latin typeface="Arial" panose="020B0604020202020204" pitchFamily="34" charset="0"/>
                      </a:endParaRPr>
                    </a:p>
                  </a:txBody>
                  <a:tcPr marL="72034" marR="72034" marT="251460" marB="0" anchor="b">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marL="0" marR="0" algn="ctr" fontAlgn="b">
                        <a:lnSpc>
                          <a:spcPts val="1325"/>
                        </a:lnSpc>
                        <a:spcBef>
                          <a:spcPts val="0"/>
                        </a:spcBef>
                        <a:spcAft>
                          <a:spcPts val="0"/>
                        </a:spcAft>
                      </a:pPr>
                      <a:r>
                        <a:rPr lang="en-US" sz="3300" b="0" i="0" u="none" strike="noStrike" cap="none" spc="0">
                          <a:solidFill>
                            <a:schemeClr val="tx1"/>
                          </a:solidFill>
                          <a:effectLst/>
                          <a:latin typeface="Times New Roman" panose="02020603050405020304" pitchFamily="18" charset="0"/>
                          <a:ea typeface="Times New Roman" panose="02020603050405020304" pitchFamily="18" charset="0"/>
                        </a:rPr>
                        <a:t>4</a:t>
                      </a:r>
                      <a:endParaRPr lang="en-US" sz="3300" b="0" i="0" u="none" strike="noStrike" cap="none" spc="0">
                        <a:solidFill>
                          <a:schemeClr val="tx1"/>
                        </a:solidFill>
                        <a:effectLst/>
                        <a:latin typeface="Arial" panose="020B0604020202020204" pitchFamily="34" charset="0"/>
                      </a:endParaRPr>
                    </a:p>
                  </a:txBody>
                  <a:tcPr marL="72034" marR="72034" marT="251460" marB="0" anchor="b">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marL="0" marR="0" algn="ctr" fontAlgn="b">
                        <a:lnSpc>
                          <a:spcPts val="1325"/>
                        </a:lnSpc>
                        <a:spcBef>
                          <a:spcPts val="0"/>
                        </a:spcBef>
                        <a:spcAft>
                          <a:spcPts val="0"/>
                        </a:spcAft>
                      </a:pPr>
                      <a:r>
                        <a:rPr lang="en-US" sz="3300" b="0" i="0" u="none" strike="noStrike" cap="none" spc="0">
                          <a:solidFill>
                            <a:schemeClr val="tx1"/>
                          </a:solidFill>
                          <a:effectLst/>
                          <a:latin typeface="Times New Roman" panose="02020603050405020304" pitchFamily="18" charset="0"/>
                          <a:ea typeface="Times New Roman" panose="02020603050405020304" pitchFamily="18" charset="0"/>
                        </a:rPr>
                        <a:t>4</a:t>
                      </a:r>
                      <a:endParaRPr lang="en-US" sz="3300" b="0" i="0" u="none" strike="noStrike" cap="none" spc="0">
                        <a:solidFill>
                          <a:schemeClr val="tx1"/>
                        </a:solidFill>
                        <a:effectLst/>
                        <a:latin typeface="Arial" panose="020B0604020202020204" pitchFamily="34" charset="0"/>
                      </a:endParaRPr>
                    </a:p>
                  </a:txBody>
                  <a:tcPr marL="72034" marR="72034" marT="251460" marB="0" anchor="b">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marL="0" marR="0" algn="ctr" fontAlgn="b">
                        <a:lnSpc>
                          <a:spcPts val="1325"/>
                        </a:lnSpc>
                        <a:spcBef>
                          <a:spcPts val="0"/>
                        </a:spcBef>
                        <a:spcAft>
                          <a:spcPts val="0"/>
                        </a:spcAft>
                      </a:pPr>
                      <a:r>
                        <a:rPr lang="en-US" sz="3300" b="0" i="0" u="none" strike="noStrike" cap="none" spc="0">
                          <a:solidFill>
                            <a:schemeClr val="tx1"/>
                          </a:solidFill>
                          <a:effectLst/>
                          <a:latin typeface="Times New Roman" panose="02020603050405020304" pitchFamily="18" charset="0"/>
                          <a:ea typeface="Times New Roman" panose="02020603050405020304" pitchFamily="18" charset="0"/>
                        </a:rPr>
                        <a:t>2</a:t>
                      </a:r>
                      <a:endParaRPr lang="en-US" sz="3300" b="0" i="0" u="none" strike="noStrike" cap="none" spc="0">
                        <a:solidFill>
                          <a:schemeClr val="tx1"/>
                        </a:solidFill>
                        <a:effectLst/>
                        <a:latin typeface="Arial" panose="020B0604020202020204" pitchFamily="34" charset="0"/>
                      </a:endParaRPr>
                    </a:p>
                  </a:txBody>
                  <a:tcPr marL="72034" marR="72034" marT="251460" marB="0" anchor="b">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extLst>
                  <a:ext uri="{0D108BD9-81ED-4DB2-BD59-A6C34878D82A}">
                    <a16:rowId xmlns:a16="http://schemas.microsoft.com/office/drawing/2014/main" val="2895501580"/>
                  </a:ext>
                </a:extLst>
              </a:tr>
            </a:tbl>
          </a:graphicData>
        </a:graphic>
      </p:graphicFrame>
      <p:sp>
        <p:nvSpPr>
          <p:cNvPr id="8" name="TextBox 7">
            <a:extLst>
              <a:ext uri="{FF2B5EF4-FFF2-40B4-BE49-F238E27FC236}">
                <a16:creationId xmlns:a16="http://schemas.microsoft.com/office/drawing/2014/main" id="{05643D80-8BCC-4D58-ABC8-8403516FE03D}"/>
              </a:ext>
            </a:extLst>
          </p:cNvPr>
          <p:cNvSpPr txBox="1"/>
          <p:nvPr/>
        </p:nvSpPr>
        <p:spPr>
          <a:xfrm>
            <a:off x="5007168" y="2469920"/>
            <a:ext cx="2724951" cy="230832"/>
          </a:xfrm>
          <a:prstGeom prst="rect">
            <a:avLst/>
          </a:prstGeom>
          <a:noFill/>
        </p:spPr>
        <p:txBody>
          <a:bodyPr wrap="square" rtlCol="0">
            <a:spAutoFit/>
          </a:bodyPr>
          <a:lstStyle/>
          <a:p>
            <a:r>
              <a:rPr lang="en-US" sz="900">
                <a:hlinkClick r:id="rId3" tooltip="https://en.wikipedia.org/wiki/Pom-pom"/>
              </a:rPr>
              <a:t>This Photo</a:t>
            </a:r>
            <a:r>
              <a:rPr lang="en-US" sz="900"/>
              <a:t> by Unknown Author is licensed under </a:t>
            </a:r>
            <a:r>
              <a:rPr lang="en-US" sz="900">
                <a:hlinkClick r:id="rId6" tooltip="https://creativecommons.org/licenses/by-sa/3.0/"/>
              </a:rPr>
              <a:t>CC BY-SA</a:t>
            </a:r>
            <a:endParaRPr lang="en-US" sz="900"/>
          </a:p>
        </p:txBody>
      </p:sp>
    </p:spTree>
    <p:extLst>
      <p:ext uri="{BB962C8B-B14F-4D97-AF65-F5344CB8AC3E}">
        <p14:creationId xmlns:p14="http://schemas.microsoft.com/office/powerpoint/2010/main" val="2650234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1C172-C984-4D67-B05C-AC208D3A4097}"/>
              </a:ext>
            </a:extLst>
          </p:cNvPr>
          <p:cNvSpPr>
            <a:spLocks noGrp="1"/>
          </p:cNvSpPr>
          <p:nvPr>
            <p:ph type="title"/>
          </p:nvPr>
        </p:nvSpPr>
        <p:spPr/>
        <p:txBody>
          <a:bodyPr/>
          <a:lstStyle/>
          <a:p>
            <a:r>
              <a:rPr lang="en-US" dirty="0"/>
              <a:t>Instructions for online students </a:t>
            </a:r>
          </a:p>
        </p:txBody>
      </p:sp>
      <p:sp>
        <p:nvSpPr>
          <p:cNvPr id="3" name="Content Placeholder 2">
            <a:extLst>
              <a:ext uri="{FF2B5EF4-FFF2-40B4-BE49-F238E27FC236}">
                <a16:creationId xmlns:a16="http://schemas.microsoft.com/office/drawing/2014/main" id="{14CE1D25-65B8-4DFF-A16B-0BBEA150205A}"/>
              </a:ext>
            </a:extLst>
          </p:cNvPr>
          <p:cNvSpPr>
            <a:spLocks noGrp="1"/>
          </p:cNvSpPr>
          <p:nvPr>
            <p:ph idx="1"/>
          </p:nvPr>
        </p:nvSpPr>
        <p:spPr/>
        <p:txBody>
          <a:bodyPr>
            <a:normAutofit fontScale="70000" lnSpcReduction="20000"/>
          </a:bodyPr>
          <a:lstStyle/>
          <a:p>
            <a:r>
              <a:rPr lang="en-US" dirty="0">
                <a:latin typeface="Cavolini" panose="03000502040302020204" pitchFamily="66" charset="0"/>
                <a:cs typeface="Cavolini" panose="03000502040302020204" pitchFamily="66" charset="0"/>
              </a:rPr>
              <a:t>You will need to come up and gather different materials.  You will use  these different materials to represent the different kinds of atoms in the first two equations. (keep in mind, using the same material for the same kind of atom in both  the reactants and products). </a:t>
            </a:r>
          </a:p>
          <a:p>
            <a:r>
              <a:rPr lang="en-US" dirty="0">
                <a:latin typeface="Cavolini" panose="03000502040302020204" pitchFamily="66" charset="0"/>
                <a:cs typeface="Cavolini" panose="03000502040302020204" pitchFamily="66" charset="0"/>
              </a:rPr>
              <a:t>An example of some materials you can use are cheerios/  beads/ different kind of beans/ cereal/ pompoms/ or any other material of your choice! Be  creative. </a:t>
            </a:r>
          </a:p>
          <a:p>
            <a:r>
              <a:rPr lang="en-US" dirty="0">
                <a:latin typeface="Cavolini" panose="03000502040302020204" pitchFamily="66" charset="0"/>
                <a:cs typeface="Cavolini" panose="03000502040302020204" pitchFamily="66" charset="0"/>
              </a:rPr>
              <a:t>You need to balance all equations (type each one), but you only need to represent the first and second equation using your chosen materials. (</a:t>
            </a:r>
            <a:r>
              <a:rPr lang="en-US" sz="2800" dirty="0">
                <a:effectLst/>
                <a:latin typeface="Cavolini" panose="020B0502040204020203" pitchFamily="66" charset="0"/>
                <a:ea typeface="Times New Roman" panose="02020603050405020304" pitchFamily="18" charset="0"/>
                <a:cs typeface="Cavolini" panose="020B0502040204020203" pitchFamily="66" charset="0"/>
              </a:rPr>
              <a:t>Set up the molecules and </a:t>
            </a:r>
            <a:r>
              <a:rPr lang="en-US" sz="2800" u="sng" dirty="0">
                <a:effectLst/>
                <a:latin typeface="Cavolini" panose="020B0502040204020203" pitchFamily="66" charset="0"/>
                <a:ea typeface="Times New Roman" panose="02020603050405020304" pitchFamily="18" charset="0"/>
                <a:cs typeface="Cavolini" panose="020B0502040204020203" pitchFamily="66" charset="0"/>
              </a:rPr>
              <a:t>fill in </a:t>
            </a:r>
            <a:r>
              <a:rPr lang="en-US" sz="2800" dirty="0">
                <a:effectLst/>
                <a:latin typeface="Cavolini" panose="020B0502040204020203" pitchFamily="66" charset="0"/>
                <a:ea typeface="Times New Roman" panose="02020603050405020304" pitchFamily="18" charset="0"/>
                <a:cs typeface="Cavolini" panose="020B0502040204020203" pitchFamily="66" charset="0"/>
              </a:rPr>
              <a:t>the coefficients if they are needed.) </a:t>
            </a:r>
          </a:p>
          <a:p>
            <a:endParaRPr lang="en-US" dirty="0">
              <a:latin typeface="Cavolini" panose="03000502040302020204" pitchFamily="66" charset="0"/>
              <a:cs typeface="Cavolini" panose="03000502040302020204" pitchFamily="66" charset="0"/>
            </a:endParaRPr>
          </a:p>
          <a:p>
            <a:pPr marL="0" indent="0">
              <a:buNone/>
            </a:pPr>
            <a:r>
              <a:rPr lang="en-US" dirty="0">
                <a:latin typeface="Cavolini" panose="03000502040302020204" pitchFamily="66" charset="0"/>
                <a:cs typeface="Cavolini" panose="03000502040302020204" pitchFamily="66" charset="0"/>
              </a:rPr>
              <a:t>      -  Take a picture of your work for each equation and submit it. </a:t>
            </a:r>
          </a:p>
        </p:txBody>
      </p:sp>
    </p:spTree>
    <p:extLst>
      <p:ext uri="{BB962C8B-B14F-4D97-AF65-F5344CB8AC3E}">
        <p14:creationId xmlns:p14="http://schemas.microsoft.com/office/powerpoint/2010/main" val="4023461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26" name="Rectangle 10">
            <a:extLst>
              <a:ext uri="{FF2B5EF4-FFF2-40B4-BE49-F238E27FC236}">
                <a16:creationId xmlns:a16="http://schemas.microsoft.com/office/drawing/2014/main" id="{BCED4D40-4B67-4331-AC48-79B82B4A47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E3F409-0161-453B-9274-78ADE33AB4FC}"/>
              </a:ext>
            </a:extLst>
          </p:cNvPr>
          <p:cNvSpPr>
            <a:spLocks noGrp="1"/>
          </p:cNvSpPr>
          <p:nvPr>
            <p:ph type="title"/>
          </p:nvPr>
        </p:nvSpPr>
        <p:spPr>
          <a:xfrm>
            <a:off x="638881" y="839865"/>
            <a:ext cx="10909640" cy="904970"/>
          </a:xfrm>
        </p:spPr>
        <p:txBody>
          <a:bodyPr vert="horz" lIns="91440" tIns="45720" rIns="91440" bIns="45720" rtlCol="0" anchor="ctr">
            <a:normAutofit/>
          </a:bodyPr>
          <a:lstStyle/>
          <a:p>
            <a:pPr algn="ctr">
              <a:lnSpc>
                <a:spcPct val="90000"/>
              </a:lnSpc>
            </a:pPr>
            <a:r>
              <a:rPr lang="en-US" sz="5600" dirty="0"/>
              <a:t>Equation 1 </a:t>
            </a:r>
          </a:p>
        </p:txBody>
      </p:sp>
      <p:pic>
        <p:nvPicPr>
          <p:cNvPr id="4" name="Content Placeholder 3">
            <a:extLst>
              <a:ext uri="{FF2B5EF4-FFF2-40B4-BE49-F238E27FC236}">
                <a16:creationId xmlns:a16="http://schemas.microsoft.com/office/drawing/2014/main" id="{7CDD75C9-31C3-4170-957D-9E1C830FDB43}"/>
              </a:ext>
            </a:extLst>
          </p:cNvPr>
          <p:cNvPicPr>
            <a:picLocks noGrp="1"/>
          </p:cNvPicPr>
          <p:nvPr>
            <p:ph idx="1"/>
          </p:nvPr>
        </p:nvPicPr>
        <p:blipFill>
          <a:blip r:embed="rId2"/>
          <a:stretch>
            <a:fillRect/>
          </a:stretch>
        </p:blipFill>
        <p:spPr bwMode="auto">
          <a:xfrm>
            <a:off x="838200" y="1827132"/>
            <a:ext cx="6166485" cy="1951335"/>
          </a:xfrm>
          <a:prstGeom prst="rect">
            <a:avLst/>
          </a:prstGeom>
          <a:noFill/>
        </p:spPr>
      </p:pic>
      <p:sp>
        <p:nvSpPr>
          <p:cNvPr id="19" name="TextBox 18">
            <a:extLst>
              <a:ext uri="{FF2B5EF4-FFF2-40B4-BE49-F238E27FC236}">
                <a16:creationId xmlns:a16="http://schemas.microsoft.com/office/drawing/2014/main" id="{1DFE6DFF-348C-4272-9B64-3E14306D707E}"/>
              </a:ext>
            </a:extLst>
          </p:cNvPr>
          <p:cNvSpPr txBox="1"/>
          <p:nvPr/>
        </p:nvSpPr>
        <p:spPr>
          <a:xfrm>
            <a:off x="1332191" y="3778467"/>
            <a:ext cx="8968978" cy="2862322"/>
          </a:xfrm>
          <a:prstGeom prst="rect">
            <a:avLst/>
          </a:prstGeom>
          <a:noFill/>
        </p:spPr>
        <p:txBody>
          <a:bodyPr wrap="square">
            <a:spAutoFit/>
          </a:bodyPr>
          <a:lstStyle/>
          <a:p>
            <a:r>
              <a:rPr lang="en-US" dirty="0">
                <a:latin typeface="Cavolini" panose="03000502040302020204" pitchFamily="66" charset="0"/>
                <a:cs typeface="Cavolini" panose="03000502040302020204" pitchFamily="66" charset="0"/>
              </a:rPr>
              <a:t>How many H pompoms are on the left side? __________ , On the right side? ___________</a:t>
            </a:r>
          </a:p>
          <a:p>
            <a:endParaRPr lang="en-US" dirty="0">
              <a:latin typeface="Cavolini" panose="03000502040302020204" pitchFamily="66" charset="0"/>
              <a:cs typeface="Cavolini" panose="03000502040302020204" pitchFamily="66" charset="0"/>
            </a:endParaRPr>
          </a:p>
          <a:p>
            <a:r>
              <a:rPr lang="en-US" dirty="0">
                <a:latin typeface="Cavolini" panose="03000502040302020204" pitchFamily="66" charset="0"/>
                <a:cs typeface="Cavolini" panose="03000502040302020204" pitchFamily="66" charset="0"/>
              </a:rPr>
              <a:t>How many O pompoms are on the left side? __________, On the right side? ____________</a:t>
            </a:r>
          </a:p>
          <a:p>
            <a:endParaRPr lang="en-US" dirty="0">
              <a:latin typeface="Cavolini" panose="03000502040302020204" pitchFamily="66" charset="0"/>
              <a:cs typeface="Cavolini" panose="03000502040302020204" pitchFamily="66" charset="0"/>
            </a:endParaRPr>
          </a:p>
          <a:p>
            <a:r>
              <a:rPr lang="en-US" dirty="0">
                <a:latin typeface="Cavolini" panose="03000502040302020204" pitchFamily="66" charset="0"/>
                <a:cs typeface="Cavolini" panose="03000502040302020204" pitchFamily="66" charset="0"/>
              </a:rPr>
              <a:t>Is the equation currently balanced? Yes or	No</a:t>
            </a:r>
          </a:p>
          <a:p>
            <a:endParaRPr lang="en-US" dirty="0">
              <a:latin typeface="Cavolini" panose="03000502040302020204" pitchFamily="66" charset="0"/>
              <a:cs typeface="Cavolini" panose="03000502040302020204" pitchFamily="66" charset="0"/>
            </a:endParaRPr>
          </a:p>
          <a:p>
            <a:r>
              <a:rPr lang="en-US" sz="1800" dirty="0">
                <a:effectLst/>
                <a:latin typeface="Cavolini" panose="03000502040302020204" pitchFamily="66" charset="0"/>
                <a:ea typeface="Times New Roman" panose="02020603050405020304" pitchFamily="18" charset="0"/>
                <a:cs typeface="Cavolini" panose="03000502040302020204" pitchFamily="66" charset="0"/>
              </a:rPr>
              <a:t>Write the balanced chemical equation:</a:t>
            </a:r>
            <a:r>
              <a:rPr lang="en-US" dirty="0">
                <a:latin typeface="Cavolini" panose="03000502040302020204" pitchFamily="66" charset="0"/>
                <a:cs typeface="Cavolini" panose="03000502040302020204" pitchFamily="66" charset="0"/>
              </a:rPr>
              <a:t>	</a:t>
            </a:r>
          </a:p>
          <a:p>
            <a:endParaRPr lang="en-US" dirty="0">
              <a:latin typeface="Cavolini" panose="03000502040302020204" pitchFamily="66" charset="0"/>
              <a:cs typeface="Cavolini" panose="03000502040302020204" pitchFamily="66" charset="0"/>
            </a:endParaRPr>
          </a:p>
        </p:txBody>
      </p:sp>
    </p:spTree>
    <p:extLst>
      <p:ext uri="{BB962C8B-B14F-4D97-AF65-F5344CB8AC3E}">
        <p14:creationId xmlns:p14="http://schemas.microsoft.com/office/powerpoint/2010/main" val="2381946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1" name="Rectangle 10">
            <a:extLst>
              <a:ext uri="{FF2B5EF4-FFF2-40B4-BE49-F238E27FC236}">
                <a16:creationId xmlns:a16="http://schemas.microsoft.com/office/drawing/2014/main" id="{BCED4D40-4B67-4331-AC48-79B82B4A47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602F55-F6BA-4C0E-9E25-876AEBEBAB47}"/>
              </a:ext>
            </a:extLst>
          </p:cNvPr>
          <p:cNvSpPr>
            <a:spLocks noGrp="1"/>
          </p:cNvSpPr>
          <p:nvPr>
            <p:ph type="title"/>
          </p:nvPr>
        </p:nvSpPr>
        <p:spPr>
          <a:xfrm>
            <a:off x="638881" y="839865"/>
            <a:ext cx="10909640" cy="904970"/>
          </a:xfrm>
        </p:spPr>
        <p:txBody>
          <a:bodyPr vert="horz" lIns="91440" tIns="45720" rIns="91440" bIns="45720" rtlCol="0" anchor="ctr">
            <a:normAutofit fontScale="90000"/>
          </a:bodyPr>
          <a:lstStyle/>
          <a:p>
            <a:pPr algn="ctr"/>
            <a:r>
              <a:rPr lang="en-US" sz="6000" dirty="0"/>
              <a:t>Equation  2 </a:t>
            </a:r>
          </a:p>
        </p:txBody>
      </p:sp>
      <p:pic>
        <p:nvPicPr>
          <p:cNvPr id="4" name="Content Placeholder 3">
            <a:extLst>
              <a:ext uri="{FF2B5EF4-FFF2-40B4-BE49-F238E27FC236}">
                <a16:creationId xmlns:a16="http://schemas.microsoft.com/office/drawing/2014/main" id="{CE353C94-5ADC-4C89-9727-196250906F86}"/>
              </a:ext>
            </a:extLst>
          </p:cNvPr>
          <p:cNvPicPr>
            <a:picLocks noGrp="1"/>
          </p:cNvPicPr>
          <p:nvPr>
            <p:ph idx="1"/>
          </p:nvPr>
        </p:nvPicPr>
        <p:blipFill>
          <a:blip r:embed="rId2"/>
          <a:stretch>
            <a:fillRect/>
          </a:stretch>
        </p:blipFill>
        <p:spPr bwMode="auto">
          <a:xfrm>
            <a:off x="319265" y="1950131"/>
            <a:ext cx="10124898" cy="3036208"/>
          </a:xfrm>
          <a:prstGeom prst="rect">
            <a:avLst/>
          </a:prstGeom>
          <a:noFill/>
        </p:spPr>
      </p:pic>
      <p:sp>
        <p:nvSpPr>
          <p:cNvPr id="8" name="TextBox 7">
            <a:extLst>
              <a:ext uri="{FF2B5EF4-FFF2-40B4-BE49-F238E27FC236}">
                <a16:creationId xmlns:a16="http://schemas.microsoft.com/office/drawing/2014/main" id="{AFF85CF6-BFE6-4057-9EAE-432E382C3A5D}"/>
              </a:ext>
            </a:extLst>
          </p:cNvPr>
          <p:cNvSpPr txBox="1"/>
          <p:nvPr/>
        </p:nvSpPr>
        <p:spPr>
          <a:xfrm>
            <a:off x="838200" y="4986339"/>
            <a:ext cx="10548938" cy="646331"/>
          </a:xfrm>
          <a:prstGeom prst="rect">
            <a:avLst/>
          </a:prstGeom>
          <a:noFill/>
        </p:spPr>
        <p:txBody>
          <a:bodyPr wrap="square">
            <a:spAutoFit/>
          </a:bodyPr>
          <a:lstStyle/>
          <a:p>
            <a:endParaRPr lang="en-US" dirty="0">
              <a:latin typeface="Cavolini" panose="03000502040302020204" pitchFamily="66" charset="0"/>
              <a:cs typeface="Cavolini" panose="03000502040302020204" pitchFamily="66" charset="0"/>
            </a:endParaRPr>
          </a:p>
          <a:p>
            <a:r>
              <a:rPr lang="en-US" sz="1800" dirty="0">
                <a:effectLst/>
                <a:latin typeface="Cavolini" panose="03000502040302020204" pitchFamily="66" charset="0"/>
                <a:ea typeface="Times New Roman" panose="02020603050405020304" pitchFamily="18" charset="0"/>
                <a:cs typeface="Cavolini" panose="03000502040302020204" pitchFamily="66" charset="0"/>
              </a:rPr>
              <a:t>Write the balanced chemical equation:</a:t>
            </a:r>
            <a:endParaRPr lang="en-US" dirty="0"/>
          </a:p>
        </p:txBody>
      </p:sp>
    </p:spTree>
    <p:extLst>
      <p:ext uri="{BB962C8B-B14F-4D97-AF65-F5344CB8AC3E}">
        <p14:creationId xmlns:p14="http://schemas.microsoft.com/office/powerpoint/2010/main" val="3260936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1" name="Rectangle 10">
            <a:extLst>
              <a:ext uri="{FF2B5EF4-FFF2-40B4-BE49-F238E27FC236}">
                <a16:creationId xmlns:a16="http://schemas.microsoft.com/office/drawing/2014/main" id="{BCED4D40-4B67-4331-AC48-79B82B4A47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21E3FB-1714-41C6-9BDC-26DF4D63FAB0}"/>
              </a:ext>
            </a:extLst>
          </p:cNvPr>
          <p:cNvSpPr>
            <a:spLocks noGrp="1"/>
          </p:cNvSpPr>
          <p:nvPr>
            <p:ph type="title"/>
          </p:nvPr>
        </p:nvSpPr>
        <p:spPr>
          <a:xfrm>
            <a:off x="638881" y="839865"/>
            <a:ext cx="10909640" cy="904970"/>
          </a:xfrm>
        </p:spPr>
        <p:txBody>
          <a:bodyPr vert="horz" lIns="91440" tIns="45720" rIns="91440" bIns="45720" rtlCol="0" anchor="ctr">
            <a:normAutofit/>
          </a:bodyPr>
          <a:lstStyle/>
          <a:p>
            <a:pPr algn="ctr">
              <a:lnSpc>
                <a:spcPct val="90000"/>
              </a:lnSpc>
            </a:pPr>
            <a:r>
              <a:rPr lang="en-US" sz="5600"/>
              <a:t>Equation 3 </a:t>
            </a:r>
          </a:p>
        </p:txBody>
      </p:sp>
      <p:pic>
        <p:nvPicPr>
          <p:cNvPr id="4" name="Content Placeholder 3">
            <a:extLst>
              <a:ext uri="{FF2B5EF4-FFF2-40B4-BE49-F238E27FC236}">
                <a16:creationId xmlns:a16="http://schemas.microsoft.com/office/drawing/2014/main" id="{24B508D8-6ECF-4519-8D5E-8AC3A9509307}"/>
              </a:ext>
            </a:extLst>
          </p:cNvPr>
          <p:cNvPicPr>
            <a:picLocks noGrp="1"/>
          </p:cNvPicPr>
          <p:nvPr>
            <p:ph idx="1"/>
          </p:nvPr>
        </p:nvPicPr>
        <p:blipFill>
          <a:blip r:embed="rId2"/>
          <a:stretch>
            <a:fillRect/>
          </a:stretch>
        </p:blipFill>
        <p:spPr bwMode="auto">
          <a:xfrm>
            <a:off x="1914525" y="1871662"/>
            <a:ext cx="7858126" cy="2615764"/>
          </a:xfrm>
          <a:prstGeom prst="rect">
            <a:avLst/>
          </a:prstGeom>
          <a:noFill/>
        </p:spPr>
      </p:pic>
      <p:sp>
        <p:nvSpPr>
          <p:cNvPr id="5" name="TextBox 4">
            <a:extLst>
              <a:ext uri="{FF2B5EF4-FFF2-40B4-BE49-F238E27FC236}">
                <a16:creationId xmlns:a16="http://schemas.microsoft.com/office/drawing/2014/main" id="{4D3A537D-16EB-4B3F-9286-66E14E826AE1}"/>
              </a:ext>
            </a:extLst>
          </p:cNvPr>
          <p:cNvSpPr txBox="1"/>
          <p:nvPr/>
        </p:nvSpPr>
        <p:spPr>
          <a:xfrm>
            <a:off x="838200" y="4986339"/>
            <a:ext cx="10548938" cy="646331"/>
          </a:xfrm>
          <a:prstGeom prst="rect">
            <a:avLst/>
          </a:prstGeom>
          <a:noFill/>
        </p:spPr>
        <p:txBody>
          <a:bodyPr wrap="square">
            <a:spAutoFit/>
          </a:bodyPr>
          <a:lstStyle/>
          <a:p>
            <a:endParaRPr lang="en-US" dirty="0">
              <a:latin typeface="Cavolini" panose="03000502040302020204" pitchFamily="66" charset="0"/>
              <a:cs typeface="Cavolini" panose="03000502040302020204" pitchFamily="66" charset="0"/>
            </a:endParaRPr>
          </a:p>
          <a:p>
            <a:r>
              <a:rPr lang="en-US" sz="1800" dirty="0">
                <a:effectLst/>
                <a:latin typeface="Cavolini" panose="03000502040302020204" pitchFamily="66" charset="0"/>
                <a:ea typeface="Times New Roman" panose="02020603050405020304" pitchFamily="18" charset="0"/>
                <a:cs typeface="Cavolini" panose="03000502040302020204" pitchFamily="66" charset="0"/>
              </a:rPr>
              <a:t>Write the balanced chemical equation:</a:t>
            </a:r>
            <a:endParaRPr lang="en-US" dirty="0"/>
          </a:p>
        </p:txBody>
      </p:sp>
    </p:spTree>
    <p:extLst>
      <p:ext uri="{BB962C8B-B14F-4D97-AF65-F5344CB8AC3E}">
        <p14:creationId xmlns:p14="http://schemas.microsoft.com/office/powerpoint/2010/main" val="456432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35CBD-6973-4C29-9CC6-2B7C5DB801B6}"/>
              </a:ext>
            </a:extLst>
          </p:cNvPr>
          <p:cNvSpPr>
            <a:spLocks noGrp="1"/>
          </p:cNvSpPr>
          <p:nvPr>
            <p:ph type="title"/>
          </p:nvPr>
        </p:nvSpPr>
        <p:spPr/>
        <p:txBody>
          <a:bodyPr/>
          <a:lstStyle/>
          <a:p>
            <a:r>
              <a:rPr lang="en-US" dirty="0"/>
              <a:t>Balance the following equations </a:t>
            </a:r>
          </a:p>
        </p:txBody>
      </p:sp>
      <p:sp>
        <p:nvSpPr>
          <p:cNvPr id="3" name="Content Placeholder 2">
            <a:extLst>
              <a:ext uri="{FF2B5EF4-FFF2-40B4-BE49-F238E27FC236}">
                <a16:creationId xmlns:a16="http://schemas.microsoft.com/office/drawing/2014/main" id="{3428C5D4-87A4-4D1B-96E7-55E1374EBA82}"/>
              </a:ext>
            </a:extLst>
          </p:cNvPr>
          <p:cNvSpPr>
            <a:spLocks noGrp="1"/>
          </p:cNvSpPr>
          <p:nvPr>
            <p:ph idx="1"/>
          </p:nvPr>
        </p:nvSpPr>
        <p:spPr/>
        <p:txBody>
          <a:bodyPr/>
          <a:lstStyle/>
          <a:p>
            <a:pPr marL="0" marR="0" lvl="0" indent="0">
              <a:spcBef>
                <a:spcPts val="0"/>
              </a:spcBef>
              <a:spcAft>
                <a:spcPts val="0"/>
              </a:spcAft>
              <a:buNone/>
              <a:tabLst>
                <a:tab pos="215900" algn="l"/>
              </a:tabLst>
            </a:pPr>
            <a:r>
              <a:rPr lang="en-US" sz="2800" dirty="0">
                <a:effectLst/>
                <a:latin typeface="Times New Roman" panose="02020603050405020304" pitchFamily="18" charset="0"/>
                <a:ea typeface="Times New Roman" panose="02020603050405020304" pitchFamily="18" charset="0"/>
              </a:rPr>
              <a:t>___ H</a:t>
            </a:r>
            <a:r>
              <a:rPr lang="en-US" sz="3600" baseline="-25000" dirty="0">
                <a:effectLst/>
                <a:latin typeface="Times New Roman" panose="02020603050405020304" pitchFamily="18" charset="0"/>
                <a:ea typeface="Times New Roman" panose="02020603050405020304" pitchFamily="18" charset="0"/>
              </a:rPr>
              <a:t>2</a:t>
            </a:r>
            <a:r>
              <a:rPr lang="en-US" sz="2800" dirty="0">
                <a:effectLst/>
                <a:latin typeface="Times New Roman" panose="02020603050405020304" pitchFamily="18" charset="0"/>
                <a:ea typeface="Times New Roman" panose="02020603050405020304" pitchFamily="18" charset="0"/>
              </a:rPr>
              <a:t> + ___ Br</a:t>
            </a:r>
            <a:r>
              <a:rPr lang="en-US" sz="3600" baseline="-25000" dirty="0">
                <a:effectLst/>
                <a:latin typeface="Times New Roman" panose="02020603050405020304" pitchFamily="18" charset="0"/>
                <a:ea typeface="Times New Roman" panose="02020603050405020304" pitchFamily="18" charset="0"/>
              </a:rPr>
              <a:t>2</a:t>
            </a:r>
            <a:r>
              <a:rPr lang="en-US" sz="2800" dirty="0">
                <a:effectLst/>
                <a:latin typeface="Times New Roman" panose="02020603050405020304" pitchFamily="18" charset="0"/>
                <a:ea typeface="Times New Roman" panose="02020603050405020304" pitchFamily="18" charset="0"/>
              </a:rPr>
              <a:t>            ___ HBr</a:t>
            </a:r>
          </a:p>
          <a:p>
            <a:pPr marL="0" marR="0" lvl="0" indent="0">
              <a:spcBef>
                <a:spcPts val="0"/>
              </a:spcBef>
              <a:spcAft>
                <a:spcPts val="0"/>
              </a:spcAft>
              <a:buNone/>
              <a:tabLst>
                <a:tab pos="215900" algn="l"/>
              </a:tabLst>
            </a:pPr>
            <a:endParaRPr lang="en-US" sz="2800" dirty="0">
              <a:effectLst/>
              <a:latin typeface="Times New Roman" panose="02020603050405020304" pitchFamily="18" charset="0"/>
              <a:ea typeface="Times New Roman" panose="02020603050405020304" pitchFamily="18" charset="0"/>
            </a:endParaRPr>
          </a:p>
          <a:p>
            <a:pPr marL="0" marR="0" indent="0">
              <a:lnSpc>
                <a:spcPts val="1000"/>
              </a:lnSpc>
              <a:spcBef>
                <a:spcPts val="0"/>
              </a:spcBef>
              <a:spcAft>
                <a:spcPts val="0"/>
              </a:spcAft>
              <a:buNone/>
            </a:pPr>
            <a:r>
              <a:rPr lang="en-US" sz="2800"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0" marR="0" lvl="0" indent="0">
              <a:spcBef>
                <a:spcPts val="0"/>
              </a:spcBef>
              <a:spcAft>
                <a:spcPts val="0"/>
              </a:spcAft>
              <a:buNone/>
              <a:tabLst>
                <a:tab pos="215900" algn="l"/>
              </a:tabLst>
            </a:pPr>
            <a:r>
              <a:rPr lang="en-US" sz="2800" dirty="0">
                <a:effectLst/>
                <a:latin typeface="Times New Roman" panose="02020603050405020304" pitchFamily="18" charset="0"/>
                <a:ea typeface="Times New Roman" panose="02020603050405020304" pitchFamily="18" charset="0"/>
              </a:rPr>
              <a:t>___ C + ___H</a:t>
            </a:r>
            <a:r>
              <a:rPr lang="en-US" sz="3600" baseline="-25000" dirty="0">
                <a:effectLst/>
                <a:latin typeface="Times New Roman" panose="02020603050405020304" pitchFamily="18" charset="0"/>
                <a:ea typeface="Times New Roman" panose="02020603050405020304" pitchFamily="18" charset="0"/>
              </a:rPr>
              <a:t>2</a:t>
            </a:r>
            <a:r>
              <a:rPr lang="en-US" sz="2800" dirty="0">
                <a:effectLst/>
                <a:latin typeface="Times New Roman" panose="02020603050405020304" pitchFamily="18" charset="0"/>
                <a:ea typeface="Times New Roman" panose="02020603050405020304" pitchFamily="18" charset="0"/>
              </a:rPr>
              <a:t>              ___  CH</a:t>
            </a:r>
            <a:r>
              <a:rPr lang="en-US" sz="3600" baseline="-25000" dirty="0">
                <a:effectLst/>
                <a:latin typeface="Times New Roman" panose="02020603050405020304" pitchFamily="18" charset="0"/>
                <a:ea typeface="Times New Roman" panose="02020603050405020304" pitchFamily="18" charset="0"/>
              </a:rPr>
              <a:t>4</a:t>
            </a:r>
          </a:p>
          <a:p>
            <a:pPr marL="0" marR="0" lvl="0" indent="0">
              <a:spcBef>
                <a:spcPts val="0"/>
              </a:spcBef>
              <a:spcAft>
                <a:spcPts val="0"/>
              </a:spcAft>
              <a:buNone/>
              <a:tabLst>
                <a:tab pos="215900" algn="l"/>
              </a:tabLst>
            </a:pPr>
            <a:endParaRPr lang="en-US" sz="2400" dirty="0">
              <a:effectLst/>
              <a:latin typeface="Times New Roman" panose="02020603050405020304" pitchFamily="18" charset="0"/>
              <a:ea typeface="Times New Roman" panose="02020603050405020304" pitchFamily="18" charset="0"/>
            </a:endParaRPr>
          </a:p>
          <a:p>
            <a:pPr marL="0" marR="0" indent="0">
              <a:lnSpc>
                <a:spcPts val="1000"/>
              </a:lnSpc>
              <a:spcBef>
                <a:spcPts val="0"/>
              </a:spcBef>
              <a:spcAft>
                <a:spcPts val="0"/>
              </a:spcAft>
              <a:buNone/>
            </a:pPr>
            <a:r>
              <a:rPr lang="en-US" sz="2800"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0" marR="0" lvl="0" indent="0">
              <a:spcBef>
                <a:spcPts val="0"/>
              </a:spcBef>
              <a:spcAft>
                <a:spcPts val="0"/>
              </a:spcAft>
              <a:buNone/>
              <a:tabLst>
                <a:tab pos="215900" algn="l"/>
              </a:tabLst>
            </a:pPr>
            <a:r>
              <a:rPr lang="en-US" sz="2800" dirty="0">
                <a:effectLst/>
                <a:latin typeface="Times New Roman" panose="02020603050405020304" pitchFamily="18" charset="0"/>
                <a:ea typeface="Times New Roman" panose="02020603050405020304" pitchFamily="18" charset="0"/>
              </a:rPr>
              <a:t>___ C + ___ O</a:t>
            </a:r>
            <a:r>
              <a:rPr lang="en-US" sz="3600" baseline="-25000" dirty="0">
                <a:effectLst/>
                <a:latin typeface="Times New Roman" panose="02020603050405020304" pitchFamily="18" charset="0"/>
                <a:ea typeface="Times New Roman" panose="02020603050405020304" pitchFamily="18" charset="0"/>
              </a:rPr>
              <a:t>2</a:t>
            </a:r>
            <a:r>
              <a:rPr lang="en-US" sz="2800" dirty="0">
                <a:effectLst/>
                <a:latin typeface="Times New Roman" panose="02020603050405020304" pitchFamily="18" charset="0"/>
                <a:ea typeface="Times New Roman" panose="02020603050405020304" pitchFamily="18" charset="0"/>
              </a:rPr>
              <a:t>  </a:t>
            </a:r>
            <a:r>
              <a:rPr lang="en-US" dirty="0">
                <a:latin typeface="Wingdings" panose="05000000000000000000" pitchFamily="2" charset="2"/>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 ___ CO</a:t>
            </a:r>
          </a:p>
          <a:p>
            <a:pPr marL="0" marR="0" lvl="0" indent="0">
              <a:spcBef>
                <a:spcPts val="0"/>
              </a:spcBef>
              <a:spcAft>
                <a:spcPts val="0"/>
              </a:spcAft>
              <a:buNone/>
              <a:tabLst>
                <a:tab pos="215900" algn="l"/>
              </a:tabLst>
            </a:pPr>
            <a:endParaRPr lang="en-US" sz="2400" dirty="0">
              <a:effectLst/>
              <a:latin typeface="Times New Roman" panose="02020603050405020304" pitchFamily="18" charset="0"/>
              <a:ea typeface="Times New Roman" panose="02020603050405020304" pitchFamily="18" charset="0"/>
            </a:endParaRPr>
          </a:p>
          <a:p>
            <a:pPr marL="0" marR="0" indent="0">
              <a:lnSpc>
                <a:spcPts val="1000"/>
              </a:lnSpc>
              <a:spcBef>
                <a:spcPts val="0"/>
              </a:spcBef>
              <a:spcAft>
                <a:spcPts val="0"/>
              </a:spcAft>
              <a:buNone/>
            </a:pPr>
            <a:r>
              <a:rPr lang="en-US" sz="2800"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0" marR="0" lvl="0" indent="0">
              <a:spcBef>
                <a:spcPts val="0"/>
              </a:spcBef>
              <a:spcAft>
                <a:spcPts val="0"/>
              </a:spcAft>
              <a:buNone/>
              <a:tabLst>
                <a:tab pos="215900" algn="l"/>
              </a:tabLst>
            </a:pPr>
            <a:r>
              <a:rPr lang="en-US" sz="2800" dirty="0">
                <a:effectLst/>
                <a:latin typeface="Times New Roman" panose="02020603050405020304" pitchFamily="18" charset="0"/>
                <a:ea typeface="Times New Roman" panose="02020603050405020304" pitchFamily="18" charset="0"/>
              </a:rPr>
              <a:t>___ H</a:t>
            </a:r>
            <a:r>
              <a:rPr lang="en-US" sz="3600" baseline="-25000" dirty="0">
                <a:effectLst/>
                <a:latin typeface="Times New Roman" panose="02020603050405020304" pitchFamily="18" charset="0"/>
                <a:ea typeface="Times New Roman" panose="02020603050405020304" pitchFamily="18" charset="0"/>
              </a:rPr>
              <a:t>2</a:t>
            </a:r>
            <a:r>
              <a:rPr lang="en-US" sz="2800" dirty="0">
                <a:effectLst/>
                <a:latin typeface="Times New Roman" panose="02020603050405020304" pitchFamily="18" charset="0"/>
                <a:ea typeface="Times New Roman" panose="02020603050405020304" pitchFamily="18" charset="0"/>
              </a:rPr>
              <a:t>O</a:t>
            </a:r>
            <a:r>
              <a:rPr lang="en-US" sz="3600" baseline="-25000" dirty="0">
                <a:effectLst/>
                <a:latin typeface="Times New Roman" panose="02020603050405020304" pitchFamily="18" charset="0"/>
                <a:ea typeface="Times New Roman" panose="02020603050405020304" pitchFamily="18" charset="0"/>
              </a:rPr>
              <a:t>2</a:t>
            </a:r>
            <a:r>
              <a:rPr lang="en-US" sz="2800" dirty="0">
                <a:effectLst/>
                <a:latin typeface="Times New Roman" panose="02020603050405020304" pitchFamily="18" charset="0"/>
                <a:ea typeface="Times New Roman" panose="02020603050405020304" pitchFamily="18" charset="0"/>
              </a:rPr>
              <a:t>  </a:t>
            </a:r>
            <a:r>
              <a:rPr lang="en-US" dirty="0">
                <a:latin typeface="Wingdings" panose="05000000000000000000" pitchFamily="2" charset="2"/>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 ___ H</a:t>
            </a:r>
            <a:r>
              <a:rPr lang="en-US" sz="3600" baseline="-25000" dirty="0">
                <a:effectLst/>
                <a:latin typeface="Times New Roman" panose="02020603050405020304" pitchFamily="18" charset="0"/>
                <a:ea typeface="Times New Roman" panose="02020603050405020304" pitchFamily="18" charset="0"/>
              </a:rPr>
              <a:t>2</a:t>
            </a:r>
            <a:r>
              <a:rPr lang="en-US" sz="2800" dirty="0">
                <a:effectLst/>
                <a:latin typeface="Times New Roman" panose="02020603050405020304" pitchFamily="18" charset="0"/>
                <a:ea typeface="Times New Roman" panose="02020603050405020304" pitchFamily="18" charset="0"/>
              </a:rPr>
              <a:t>O + ___ O</a:t>
            </a:r>
            <a:r>
              <a:rPr lang="en-US" sz="3600" baseline="-25000" dirty="0">
                <a:effectLst/>
                <a:latin typeface="Times New Roman" panose="02020603050405020304" pitchFamily="18" charset="0"/>
                <a:ea typeface="Times New Roman" panose="02020603050405020304" pitchFamily="18" charset="0"/>
              </a:rPr>
              <a:t>2</a:t>
            </a:r>
            <a:endParaRPr lang="en-US" sz="2400" dirty="0">
              <a:effectLst/>
              <a:latin typeface="Times New Roman" panose="02020603050405020304" pitchFamily="18" charset="0"/>
              <a:ea typeface="Times New Roman" panose="02020603050405020304" pitchFamily="18" charset="0"/>
            </a:endParaRPr>
          </a:p>
          <a:p>
            <a:endParaRPr lang="en-US" dirty="0"/>
          </a:p>
        </p:txBody>
      </p:sp>
      <p:sp>
        <p:nvSpPr>
          <p:cNvPr id="8" name="Arrow: Right 7">
            <a:extLst>
              <a:ext uri="{FF2B5EF4-FFF2-40B4-BE49-F238E27FC236}">
                <a16:creationId xmlns:a16="http://schemas.microsoft.com/office/drawing/2014/main" id="{D68C4117-5AC1-411B-A276-0E3C5272D458}"/>
              </a:ext>
            </a:extLst>
          </p:cNvPr>
          <p:cNvSpPr/>
          <p:nvPr/>
        </p:nvSpPr>
        <p:spPr>
          <a:xfrm flipV="1">
            <a:off x="3786188" y="2218755"/>
            <a:ext cx="468631" cy="2386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EDF27E69-A7F3-4D51-B363-8E6DB5EA9CDC}"/>
              </a:ext>
            </a:extLst>
          </p:cNvPr>
          <p:cNvSpPr/>
          <p:nvPr/>
        </p:nvSpPr>
        <p:spPr>
          <a:xfrm flipV="1">
            <a:off x="3551872" y="3242692"/>
            <a:ext cx="468631" cy="2386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8EE50852-E929-4FE4-9EDE-23F4B036300A}"/>
              </a:ext>
            </a:extLst>
          </p:cNvPr>
          <p:cNvSpPr/>
          <p:nvPr/>
        </p:nvSpPr>
        <p:spPr>
          <a:xfrm flipV="1">
            <a:off x="3551872" y="4242245"/>
            <a:ext cx="468631" cy="2386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63CD8187-53F8-4EBE-A369-ABC864C35D34}"/>
              </a:ext>
            </a:extLst>
          </p:cNvPr>
          <p:cNvSpPr/>
          <p:nvPr/>
        </p:nvSpPr>
        <p:spPr>
          <a:xfrm flipV="1">
            <a:off x="3083241" y="5241798"/>
            <a:ext cx="468631" cy="2386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5482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B3F86-92E2-4CE6-8CBC-50C4232F57F0}"/>
              </a:ext>
            </a:extLst>
          </p:cNvPr>
          <p:cNvSpPr>
            <a:spLocks noGrp="1"/>
          </p:cNvSpPr>
          <p:nvPr>
            <p:ph type="title"/>
          </p:nvPr>
        </p:nvSpPr>
        <p:spPr/>
        <p:txBody>
          <a:bodyPr/>
          <a:lstStyle/>
          <a:p>
            <a:r>
              <a:rPr lang="en-US" dirty="0"/>
              <a:t>Analysis questions after the lab </a:t>
            </a:r>
          </a:p>
        </p:txBody>
      </p:sp>
      <p:sp>
        <p:nvSpPr>
          <p:cNvPr id="3" name="Content Placeholder 2">
            <a:extLst>
              <a:ext uri="{FF2B5EF4-FFF2-40B4-BE49-F238E27FC236}">
                <a16:creationId xmlns:a16="http://schemas.microsoft.com/office/drawing/2014/main" id="{14D9CF9C-1046-4AB5-97BA-CB31BDEBD5F5}"/>
              </a:ext>
            </a:extLst>
          </p:cNvPr>
          <p:cNvSpPr>
            <a:spLocks noGrp="1"/>
          </p:cNvSpPr>
          <p:nvPr>
            <p:ph idx="1"/>
          </p:nvPr>
        </p:nvSpPr>
        <p:spPr/>
        <p:txBody>
          <a:bodyPr>
            <a:normAutofit/>
          </a:bodyPr>
          <a:lstStyle/>
          <a:p>
            <a:pPr>
              <a:spcBef>
                <a:spcPts val="0"/>
              </a:spcBef>
              <a:tabLst>
                <a:tab pos="152400" algn="l"/>
              </a:tabLst>
            </a:pPr>
            <a:r>
              <a:rPr lang="en-US" sz="2400" dirty="0">
                <a:effectLst/>
                <a:latin typeface="Cavolini" panose="03000502040302020204" pitchFamily="66" charset="0"/>
                <a:ea typeface="Times New Roman" panose="02020603050405020304" pitchFamily="18" charset="0"/>
                <a:cs typeface="Cavolini" panose="03000502040302020204" pitchFamily="66" charset="0"/>
              </a:rPr>
              <a:t>What do the pompoms represent in this lab? </a:t>
            </a:r>
          </a:p>
          <a:p>
            <a:pPr marL="0" marR="0" lvl="0" indent="0">
              <a:spcBef>
                <a:spcPts val="0"/>
              </a:spcBef>
              <a:spcAft>
                <a:spcPts val="0"/>
              </a:spcAft>
              <a:buNone/>
              <a:tabLst>
                <a:tab pos="152400" algn="l"/>
              </a:tabLst>
            </a:pPr>
            <a:endParaRPr lang="en-US" sz="2400" dirty="0">
              <a:effectLst/>
              <a:latin typeface="Cavolini" panose="03000502040302020204" pitchFamily="66" charset="0"/>
              <a:ea typeface="Times New Roman" panose="02020603050405020304" pitchFamily="18" charset="0"/>
              <a:cs typeface="Cavolini" panose="03000502040302020204" pitchFamily="66" charset="0"/>
            </a:endParaRPr>
          </a:p>
          <a:p>
            <a:pPr marL="0" marR="0" lvl="0" indent="0">
              <a:spcBef>
                <a:spcPts val="0"/>
              </a:spcBef>
              <a:spcAft>
                <a:spcPts val="0"/>
              </a:spcAft>
              <a:buNone/>
              <a:tabLst>
                <a:tab pos="152400" algn="l"/>
              </a:tabLst>
            </a:pPr>
            <a:endParaRPr lang="en-US" sz="2400" dirty="0">
              <a:latin typeface="Cavolini" panose="03000502040302020204" pitchFamily="66" charset="0"/>
              <a:ea typeface="Times New Roman" panose="02020603050405020304" pitchFamily="18" charset="0"/>
              <a:cs typeface="Cavolini" panose="03000502040302020204" pitchFamily="66" charset="0"/>
            </a:endParaRPr>
          </a:p>
          <a:p>
            <a:pPr marL="0" marR="0" lvl="0" indent="0">
              <a:spcBef>
                <a:spcPts val="0"/>
              </a:spcBef>
              <a:spcAft>
                <a:spcPts val="0"/>
              </a:spcAft>
              <a:buNone/>
              <a:tabLst>
                <a:tab pos="152400" algn="l"/>
              </a:tabLst>
            </a:pPr>
            <a:endParaRPr lang="en-US" sz="2400" dirty="0">
              <a:effectLst/>
              <a:latin typeface="Cavolini" panose="03000502040302020204" pitchFamily="66" charset="0"/>
              <a:ea typeface="Times New Roman" panose="02020603050405020304" pitchFamily="18" charset="0"/>
              <a:cs typeface="Cavolini" panose="03000502040302020204" pitchFamily="66" charset="0"/>
            </a:endParaRPr>
          </a:p>
          <a:p>
            <a:pPr marL="0" marR="0" indent="0">
              <a:lnSpc>
                <a:spcPts val="1000"/>
              </a:lnSpc>
              <a:spcBef>
                <a:spcPts val="0"/>
              </a:spcBef>
              <a:spcAft>
                <a:spcPts val="0"/>
              </a:spcAft>
              <a:buNone/>
            </a:pPr>
            <a:r>
              <a:rPr lang="en-US" sz="2400" dirty="0">
                <a:effectLst/>
                <a:latin typeface="Cavolini" panose="03000502040302020204" pitchFamily="66" charset="0"/>
                <a:ea typeface="Times New Roman" panose="02020603050405020304" pitchFamily="18" charset="0"/>
                <a:cs typeface="Cavolini" panose="03000502040302020204" pitchFamily="66" charset="0"/>
              </a:rPr>
              <a:t> </a:t>
            </a:r>
          </a:p>
          <a:p>
            <a:pPr>
              <a:spcBef>
                <a:spcPts val="0"/>
              </a:spcBef>
              <a:tabLst>
                <a:tab pos="152400" algn="l"/>
              </a:tabLst>
            </a:pPr>
            <a:r>
              <a:rPr lang="en-US" sz="2400" dirty="0">
                <a:effectLst/>
                <a:latin typeface="Cavolini" panose="03000502040302020204" pitchFamily="66" charset="0"/>
                <a:ea typeface="Times New Roman" panose="02020603050405020304" pitchFamily="18" charset="0"/>
                <a:cs typeface="Cavolini" panose="03000502040302020204" pitchFamily="66" charset="0"/>
              </a:rPr>
              <a:t>What is a coefficient and what does it apply to?</a:t>
            </a:r>
          </a:p>
          <a:p>
            <a:pPr marL="0" marR="0" lvl="0" indent="0">
              <a:spcBef>
                <a:spcPts val="0"/>
              </a:spcBef>
              <a:spcAft>
                <a:spcPts val="0"/>
              </a:spcAft>
              <a:buNone/>
              <a:tabLst>
                <a:tab pos="152400" algn="l"/>
              </a:tabLst>
            </a:pPr>
            <a:endParaRPr lang="en-US" sz="2400" dirty="0">
              <a:latin typeface="Cavolini" panose="03000502040302020204" pitchFamily="66" charset="0"/>
              <a:ea typeface="Times New Roman" panose="02020603050405020304" pitchFamily="18" charset="0"/>
              <a:cs typeface="Cavolini" panose="03000502040302020204" pitchFamily="66" charset="0"/>
            </a:endParaRPr>
          </a:p>
          <a:p>
            <a:pPr marL="0" marR="0" lvl="0" indent="0">
              <a:spcBef>
                <a:spcPts val="0"/>
              </a:spcBef>
              <a:spcAft>
                <a:spcPts val="0"/>
              </a:spcAft>
              <a:buNone/>
              <a:tabLst>
                <a:tab pos="152400" algn="l"/>
              </a:tabLst>
            </a:pPr>
            <a:endParaRPr lang="en-US" sz="2400" dirty="0">
              <a:effectLst/>
              <a:latin typeface="Cavolini" panose="03000502040302020204" pitchFamily="66" charset="0"/>
              <a:ea typeface="Times New Roman" panose="02020603050405020304" pitchFamily="18" charset="0"/>
              <a:cs typeface="Cavolini" panose="03000502040302020204" pitchFamily="66" charset="0"/>
            </a:endParaRPr>
          </a:p>
          <a:p>
            <a:pPr marL="0" marR="0">
              <a:lnSpc>
                <a:spcPts val="1000"/>
              </a:lnSpc>
              <a:spcBef>
                <a:spcPts val="0"/>
              </a:spcBef>
              <a:spcAft>
                <a:spcPts val="0"/>
              </a:spcAft>
            </a:pPr>
            <a:endParaRPr lang="en-US" sz="2400" dirty="0">
              <a:effectLst/>
              <a:latin typeface="Cavolini" panose="03000502040302020204" pitchFamily="66" charset="0"/>
              <a:ea typeface="Times New Roman" panose="02020603050405020304" pitchFamily="18" charset="0"/>
              <a:cs typeface="Cavolini" panose="03000502040302020204" pitchFamily="66" charset="0"/>
            </a:endParaRPr>
          </a:p>
          <a:p>
            <a:pPr marL="0" marR="0" indent="0">
              <a:lnSpc>
                <a:spcPts val="1140"/>
              </a:lnSpc>
              <a:spcBef>
                <a:spcPts val="0"/>
              </a:spcBef>
              <a:spcAft>
                <a:spcPts val="0"/>
              </a:spcAft>
              <a:buNone/>
            </a:pPr>
            <a:r>
              <a:rPr lang="en-US" sz="2400" dirty="0">
                <a:effectLst/>
                <a:latin typeface="Cavolini" panose="03000502040302020204" pitchFamily="66" charset="0"/>
                <a:ea typeface="Times New Roman" panose="02020603050405020304" pitchFamily="18" charset="0"/>
                <a:cs typeface="Cavolini" panose="03000502040302020204" pitchFamily="66" charset="0"/>
              </a:rPr>
              <a:t> </a:t>
            </a:r>
          </a:p>
          <a:p>
            <a:pPr marL="0" marR="0" indent="0">
              <a:lnSpc>
                <a:spcPts val="1000"/>
              </a:lnSpc>
              <a:spcBef>
                <a:spcPts val="0"/>
              </a:spcBef>
              <a:spcAft>
                <a:spcPts val="0"/>
              </a:spcAft>
              <a:buNone/>
            </a:pPr>
            <a:r>
              <a:rPr lang="en-US" sz="2400" dirty="0">
                <a:effectLst/>
                <a:latin typeface="Cavolini" panose="03000502040302020204" pitchFamily="66" charset="0"/>
                <a:ea typeface="Times New Roman" panose="02020603050405020304" pitchFamily="18" charset="0"/>
                <a:cs typeface="Cavolini" panose="03000502040302020204" pitchFamily="66" charset="0"/>
              </a:rPr>
              <a:t> </a:t>
            </a:r>
          </a:p>
          <a:p>
            <a:endParaRPr lang="en-US" dirty="0"/>
          </a:p>
        </p:txBody>
      </p:sp>
    </p:spTree>
    <p:extLst>
      <p:ext uri="{BB962C8B-B14F-4D97-AF65-F5344CB8AC3E}">
        <p14:creationId xmlns:p14="http://schemas.microsoft.com/office/powerpoint/2010/main" val="1831579865"/>
      </p:ext>
    </p:extLst>
  </p:cSld>
  <p:clrMapOvr>
    <a:masterClrMapping/>
  </p:clrMapOvr>
</p:sld>
</file>

<file path=ppt/theme/theme1.xml><?xml version="1.0" encoding="utf-8"?>
<a:theme xmlns:a="http://schemas.openxmlformats.org/drawingml/2006/main" name="SketchyVTI">
  <a:themeElements>
    <a:clrScheme name="AnalogousFromLightSeedLeftStep">
      <a:dk1>
        <a:srgbClr val="000000"/>
      </a:dk1>
      <a:lt1>
        <a:srgbClr val="FFFFFF"/>
      </a:lt1>
      <a:dk2>
        <a:srgbClr val="41242E"/>
      </a:dk2>
      <a:lt2>
        <a:srgbClr val="E8E2E3"/>
      </a:lt2>
      <a:accent1>
        <a:srgbClr val="80AAA0"/>
      </a:accent1>
      <a:accent2>
        <a:srgbClr val="75AC88"/>
      </a:accent2>
      <a:accent3>
        <a:srgbClr val="85AB82"/>
      </a:accent3>
      <a:accent4>
        <a:srgbClr val="8FAA74"/>
      </a:accent4>
      <a:accent5>
        <a:srgbClr val="A0A47C"/>
      </a:accent5>
      <a:accent6>
        <a:srgbClr val="B19F79"/>
      </a:accent6>
      <a:hlink>
        <a:srgbClr val="AE697A"/>
      </a:hlink>
      <a:folHlink>
        <a:srgbClr val="7F7F7F"/>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1908</TotalTime>
  <Words>443</Words>
  <Application>Microsoft Office PowerPoint</Application>
  <PresentationFormat>Widescreen</PresentationFormat>
  <Paragraphs>81</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Calibri</vt:lpstr>
      <vt:lpstr>Cambria</vt:lpstr>
      <vt:lpstr>Cavolini</vt:lpstr>
      <vt:lpstr>Modern Love</vt:lpstr>
      <vt:lpstr>The Hand</vt:lpstr>
      <vt:lpstr>Times New Roman</vt:lpstr>
      <vt:lpstr>Wingdings</vt:lpstr>
      <vt:lpstr>SketchyVTI</vt:lpstr>
      <vt:lpstr>Balancing Equations Lab  </vt:lpstr>
      <vt:lpstr>Instructions ( In class students)   </vt:lpstr>
      <vt:lpstr>Data Table </vt:lpstr>
      <vt:lpstr>Instructions for online students </vt:lpstr>
      <vt:lpstr>Equation 1 </vt:lpstr>
      <vt:lpstr>Equation  2 </vt:lpstr>
      <vt:lpstr>Equation 3 </vt:lpstr>
      <vt:lpstr>Balance the following equations </vt:lpstr>
      <vt:lpstr>Analysis questions after the lab </vt:lpstr>
      <vt:lpstr>Analysis questions after the lab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Balancing Equations</dc:title>
  <dc:creator>Sara Hamarneh</dc:creator>
  <cp:lastModifiedBy>Khalid J. Oweis</cp:lastModifiedBy>
  <cp:revision>2</cp:revision>
  <dcterms:created xsi:type="dcterms:W3CDTF">2020-10-14T19:25:58Z</dcterms:created>
  <dcterms:modified xsi:type="dcterms:W3CDTF">2021-03-12T03:24:53Z</dcterms:modified>
</cp:coreProperties>
</file>